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5143500" cy="9144000"/>
  <p:embeddedFontLst>
    <p:embeddedFont>
      <p:font typeface="ABeeZee"/>
      <p:regular r:id="rId34"/>
      <p:italic r:id="rId35"/>
    </p:embeddedFont>
    <p:embeddedFont>
      <p:font typeface="Anybody" pitchFamily="2" charset="77"/>
      <p:regular r:id="rId36"/>
      <p:bold r:id="rId37"/>
      <p:italic r:id="rId38"/>
      <p:boldItalic r:id="rId39"/>
    </p:embeddedFont>
    <p:embeddedFont>
      <p:font typeface="Arimo" panose="020B0604020202020204" pitchFamily="34" charset="0"/>
      <p:regular r:id="rId40"/>
      <p:bold r:id="rId41"/>
      <p:italic r:id="rId42"/>
      <p:boldItalic r:id="rId43"/>
    </p:embeddedFont>
    <p:embeddedFont>
      <p:font typeface="Helvetica Neue" panose="02000503000000020004" pitchFamily="2" charset="0"/>
      <p:regular r:id="rId44"/>
      <p:bold r:id="rId45"/>
      <p:italic r:id="rId46"/>
      <p:boldItalic r:id="rId47"/>
    </p:embeddedFont>
    <p:embeddedFont>
      <p:font typeface="Work Sans" pitchFamily="2" charset="77"/>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inicbZEyZQAUUwzKEo5H0HTkwiA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555"/>
  </p:normalViewPr>
  <p:slideViewPr>
    <p:cSldViewPr snapToGrid="0">
      <p:cViewPr varScale="1">
        <p:scale>
          <a:sx n="142" d="100"/>
          <a:sy n="142" d="100"/>
        </p:scale>
        <p:origin x="5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857400" y="685800"/>
            <a:ext cx="34291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514350" y="4343400"/>
            <a:ext cx="41148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
        <p:cNvGrpSpPr/>
        <p:nvPr/>
      </p:nvGrpSpPr>
      <p:grpSpPr>
        <a:xfrm>
          <a:off x="0" y="0"/>
          <a:ext cx="0" cy="0"/>
          <a:chOff x="0" y="0"/>
          <a:chExt cx="0" cy="0"/>
        </a:xfrm>
      </p:grpSpPr>
      <p:sp>
        <p:nvSpPr>
          <p:cNvPr id="10" name="Google Shape;10;p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 name="Google Shape;11;p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 name="Google Shape;12;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libri"/>
                <a:ea typeface="Calibri"/>
                <a:cs typeface="Calibri"/>
                <a:sym typeface="Calibri"/>
              </a:rPr>
              <a:t>1</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 name="Google Shape;214;p1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5" name="Google Shape;215;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10</a:t>
            </a:fld>
            <a:endParaRPr sz="18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3" name="Google Shape;243;p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44" name="Google Shape;244;p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a:t>
            </a:fld>
            <a:endParaRPr sz="18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1" name="Google Shape;271;p1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2" name="Google Shape;272;p1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12</a:t>
            </a:fld>
            <a:endParaRPr sz="18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3: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8" name="Google Shape;288;p1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9" name="Google Shape;289;p1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13</a:t>
            </a:fld>
            <a:endParaRPr sz="18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4: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0" name="Google Shape;330;p1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1" name="Google Shape;331;p1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14</a:t>
            </a:fld>
            <a:endParaRPr sz="18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7" name="Google Shape;337;p1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8" name="Google Shape;338;p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15</a:t>
            </a:fld>
            <a:endParaRPr sz="18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6: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6" name="Google Shape;346;p1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47" name="Google Shape;347;p1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16</a:t>
            </a:fld>
            <a:endParaRPr sz="18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3" name="Google Shape;353;p1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54" name="Google Shape;354;p1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17</a:t>
            </a:fld>
            <a:endParaRPr sz="18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2" name="Google Shape;362;p1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3" name="Google Shape;363;p1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18</a:t>
            </a:fld>
            <a:endParaRPr sz="18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9: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8" name="Google Shape;378;p1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9" name="Google Shape;379;p1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19</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 name="Google Shape;29;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 name="Google Shape;30;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a:t>
            </a:fld>
            <a:endParaRPr sz="18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0: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1" name="Google Shape;411;p2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12" name="Google Shape;412;p2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20</a:t>
            </a:fld>
            <a:endParaRPr sz="18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2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2" name="Google Shape;422;p2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23" name="Google Shape;423;p2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21</a:t>
            </a:fld>
            <a:endParaRPr sz="18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2: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5" name="Google Shape;435;p2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6" name="Google Shape;436;p2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22</a:t>
            </a:fld>
            <a:endParaRPr sz="18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23: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0" name="Google Shape;460;p2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1" name="Google Shape;461;p2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23</a:t>
            </a:fld>
            <a:endParaRPr sz="18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4: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2" name="Google Shape;512;p2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13" name="Google Shape;513;p2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24</a:t>
            </a:fld>
            <a:endParaRPr sz="18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2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5" name="Google Shape;535;p2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36" name="Google Shape;536;p2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25</a:t>
            </a:fld>
            <a:endParaRPr sz="18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26: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6" name="Google Shape;556;p2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57" name="Google Shape;557;p2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26</a:t>
            </a:fld>
            <a:endParaRPr sz="18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27: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7" name="Google Shape;597;p2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98" name="Google Shape;598;p2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27</a:t>
            </a:fld>
            <a:endParaRPr sz="18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2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4" name="Google Shape;604;p2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05" name="Google Shape;605;p2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28</a:t>
            </a:fld>
            <a:endParaRPr sz="18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29: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1" name="Google Shape;611;p2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12" name="Google Shape;612;p2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29</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3: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 name="Google Shape;53;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4" name="Google Shape;54;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a:t>
            </a:fld>
            <a:endParaRPr sz="18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30: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9" name="Google Shape;619;p3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0" name="Google Shape;620;p3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30</a:t>
            </a:fld>
            <a:endParaRPr sz="18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31: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7" name="Google Shape;627;p3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628" name="Google Shape;628;p3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31</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 name="Google Shape;73;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4" name="Google Shape;74;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84" name="Google Shape;84;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6: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 name="Google Shape;100;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01" name="Google Shape;101;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7: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 name="Google Shape;121;p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2" name="Google Shape;122;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7</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8: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 name="Google Shape;159;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0" name="Google Shape;160;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8</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9: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 name="Google Shape;184;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85" name="Google Shape;185;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9</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7"/>
        <p:cNvGrpSpPr/>
        <p:nvPr/>
      </p:nvGrpSpPr>
      <p:grpSpPr>
        <a:xfrm>
          <a:off x="0" y="0"/>
          <a:ext cx="0" cy="0"/>
          <a:chOff x="0" y="0"/>
          <a:chExt cx="0" cy="0"/>
        </a:xfrm>
      </p:grpSpPr>
      <p:sp>
        <p:nvSpPr>
          <p:cNvPr id="8" name="Google Shape;8;p33"/>
          <p:cNvSpPr txBox="1">
            <a:spLocks noGrp="1"/>
          </p:cNvSpPr>
          <p:nvPr>
            <p:ph type="sldNum" idx="12"/>
          </p:nvPr>
        </p:nvSpPr>
        <p:spPr>
          <a:xfrm>
            <a:off x="8778240" y="4754880"/>
            <a:ext cx="800000" cy="300000"/>
          </a:xfrm>
          <a:prstGeom prst="rect">
            <a:avLst/>
          </a:prstGeom>
          <a:noFill/>
          <a:ln>
            <a:noFill/>
          </a:ln>
        </p:spPr>
        <p:txBody>
          <a:bodyPr spcFirstLastPara="1" wrap="square" lIns="91425" tIns="45700" rIns="91425" bIns="45700" anchor="t" anchorCtr="0">
            <a:noAutofit/>
          </a:bodyPr>
          <a:lstStyle>
            <a:lvl1pPr marL="0" marR="0" lvl="0" indent="0" algn="l">
              <a:spcBef>
                <a:spcPts val="0"/>
              </a:spcBef>
              <a:buNone/>
              <a:defRPr sz="1300" b="0" i="0" u="none" strike="noStrike" cap="none">
                <a:solidFill>
                  <a:srgbClr val="444444"/>
                </a:solidFill>
                <a:latin typeface="Calibri"/>
                <a:ea typeface="Calibri"/>
                <a:cs typeface="Calibri"/>
                <a:sym typeface="Calibri"/>
              </a:defRPr>
            </a:lvl1pPr>
            <a:lvl2pPr marL="0" marR="0" lvl="1" indent="0" algn="l">
              <a:spcBef>
                <a:spcPts val="0"/>
              </a:spcBef>
              <a:buNone/>
              <a:defRPr sz="1300" b="0" i="0" u="none" strike="noStrike" cap="none">
                <a:solidFill>
                  <a:srgbClr val="444444"/>
                </a:solidFill>
                <a:latin typeface="Calibri"/>
                <a:ea typeface="Calibri"/>
                <a:cs typeface="Calibri"/>
                <a:sym typeface="Calibri"/>
              </a:defRPr>
            </a:lvl2pPr>
            <a:lvl3pPr marL="0" marR="0" lvl="2" indent="0" algn="l">
              <a:spcBef>
                <a:spcPts val="0"/>
              </a:spcBef>
              <a:buNone/>
              <a:defRPr sz="1300" b="0" i="0" u="none" strike="noStrike" cap="none">
                <a:solidFill>
                  <a:srgbClr val="444444"/>
                </a:solidFill>
                <a:latin typeface="Calibri"/>
                <a:ea typeface="Calibri"/>
                <a:cs typeface="Calibri"/>
                <a:sym typeface="Calibri"/>
              </a:defRPr>
            </a:lvl3pPr>
            <a:lvl4pPr marL="0" marR="0" lvl="3" indent="0" algn="l">
              <a:spcBef>
                <a:spcPts val="0"/>
              </a:spcBef>
              <a:buNone/>
              <a:defRPr sz="1300" b="0" i="0" u="none" strike="noStrike" cap="none">
                <a:solidFill>
                  <a:srgbClr val="444444"/>
                </a:solidFill>
                <a:latin typeface="Calibri"/>
                <a:ea typeface="Calibri"/>
                <a:cs typeface="Calibri"/>
                <a:sym typeface="Calibri"/>
              </a:defRPr>
            </a:lvl4pPr>
            <a:lvl5pPr marL="0" marR="0" lvl="4" indent="0" algn="l">
              <a:spcBef>
                <a:spcPts val="0"/>
              </a:spcBef>
              <a:buNone/>
              <a:defRPr sz="1300" b="0" i="0" u="none" strike="noStrike" cap="none">
                <a:solidFill>
                  <a:srgbClr val="444444"/>
                </a:solidFill>
                <a:latin typeface="Calibri"/>
                <a:ea typeface="Calibri"/>
                <a:cs typeface="Calibri"/>
                <a:sym typeface="Calibri"/>
              </a:defRPr>
            </a:lvl5pPr>
            <a:lvl6pPr marL="0" marR="0" lvl="5" indent="0" algn="l">
              <a:spcBef>
                <a:spcPts val="0"/>
              </a:spcBef>
              <a:buNone/>
              <a:defRPr sz="1300" b="0" i="0" u="none" strike="noStrike" cap="none">
                <a:solidFill>
                  <a:srgbClr val="444444"/>
                </a:solidFill>
                <a:latin typeface="Calibri"/>
                <a:ea typeface="Calibri"/>
                <a:cs typeface="Calibri"/>
                <a:sym typeface="Calibri"/>
              </a:defRPr>
            </a:lvl6pPr>
            <a:lvl7pPr marL="0" marR="0" lvl="6" indent="0" algn="l">
              <a:spcBef>
                <a:spcPts val="0"/>
              </a:spcBef>
              <a:buNone/>
              <a:defRPr sz="1300" b="0" i="0" u="none" strike="noStrike" cap="none">
                <a:solidFill>
                  <a:srgbClr val="444444"/>
                </a:solidFill>
                <a:latin typeface="Calibri"/>
                <a:ea typeface="Calibri"/>
                <a:cs typeface="Calibri"/>
                <a:sym typeface="Calibri"/>
              </a:defRPr>
            </a:lvl7pPr>
            <a:lvl8pPr marL="0" marR="0" lvl="7" indent="0" algn="l">
              <a:spcBef>
                <a:spcPts val="0"/>
              </a:spcBef>
              <a:buNone/>
              <a:defRPr sz="1300" b="0" i="0" u="none" strike="noStrike" cap="none">
                <a:solidFill>
                  <a:srgbClr val="444444"/>
                </a:solidFill>
                <a:latin typeface="Calibri"/>
                <a:ea typeface="Calibri"/>
                <a:cs typeface="Calibri"/>
                <a:sym typeface="Calibri"/>
              </a:defRPr>
            </a:lvl8pPr>
            <a:lvl9pPr marL="0" marR="0" lvl="8" indent="0" algn="l">
              <a:spcBef>
                <a:spcPts val="0"/>
              </a:spcBef>
              <a:buNone/>
              <a:defRPr sz="1300" b="0" i="0" u="none" strike="noStrike" cap="none">
                <a:solidFill>
                  <a:srgbClr val="444444"/>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2"/>
          <p:cNvSpPr txBox="1">
            <a:spLocks noGrp="1"/>
          </p:cNvSpPr>
          <p:nvPr>
            <p:ph type="sldNum" idx="12"/>
          </p:nvPr>
        </p:nvSpPr>
        <p:spPr>
          <a:xfrm>
            <a:off x="8778240" y="4754880"/>
            <a:ext cx="800000" cy="3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300" b="0" i="0" u="none" strike="noStrike" cap="none">
                <a:solidFill>
                  <a:srgbClr val="444444"/>
                </a:solidFill>
                <a:latin typeface="Calibri"/>
                <a:ea typeface="Calibri"/>
                <a:cs typeface="Calibri"/>
                <a:sym typeface="Calibri"/>
              </a:defRPr>
            </a:lvl1pPr>
            <a:lvl2pPr marL="0" marR="0" lvl="1" indent="0" algn="l" rtl="0">
              <a:spcBef>
                <a:spcPts val="0"/>
              </a:spcBef>
              <a:buNone/>
              <a:defRPr sz="1300" b="0" i="0" u="none" strike="noStrike" cap="none">
                <a:solidFill>
                  <a:srgbClr val="444444"/>
                </a:solidFill>
                <a:latin typeface="Calibri"/>
                <a:ea typeface="Calibri"/>
                <a:cs typeface="Calibri"/>
                <a:sym typeface="Calibri"/>
              </a:defRPr>
            </a:lvl2pPr>
            <a:lvl3pPr marL="0" marR="0" lvl="2" indent="0" algn="l" rtl="0">
              <a:spcBef>
                <a:spcPts val="0"/>
              </a:spcBef>
              <a:buNone/>
              <a:defRPr sz="1300" b="0" i="0" u="none" strike="noStrike" cap="none">
                <a:solidFill>
                  <a:srgbClr val="444444"/>
                </a:solidFill>
                <a:latin typeface="Calibri"/>
                <a:ea typeface="Calibri"/>
                <a:cs typeface="Calibri"/>
                <a:sym typeface="Calibri"/>
              </a:defRPr>
            </a:lvl3pPr>
            <a:lvl4pPr marL="0" marR="0" lvl="3" indent="0" algn="l" rtl="0">
              <a:spcBef>
                <a:spcPts val="0"/>
              </a:spcBef>
              <a:buNone/>
              <a:defRPr sz="1300" b="0" i="0" u="none" strike="noStrike" cap="none">
                <a:solidFill>
                  <a:srgbClr val="444444"/>
                </a:solidFill>
                <a:latin typeface="Calibri"/>
                <a:ea typeface="Calibri"/>
                <a:cs typeface="Calibri"/>
                <a:sym typeface="Calibri"/>
              </a:defRPr>
            </a:lvl4pPr>
            <a:lvl5pPr marL="0" marR="0" lvl="4" indent="0" algn="l" rtl="0">
              <a:spcBef>
                <a:spcPts val="0"/>
              </a:spcBef>
              <a:buNone/>
              <a:defRPr sz="1300" b="0" i="0" u="none" strike="noStrike" cap="none">
                <a:solidFill>
                  <a:srgbClr val="444444"/>
                </a:solidFill>
                <a:latin typeface="Calibri"/>
                <a:ea typeface="Calibri"/>
                <a:cs typeface="Calibri"/>
                <a:sym typeface="Calibri"/>
              </a:defRPr>
            </a:lvl5pPr>
            <a:lvl6pPr marL="0" marR="0" lvl="5" indent="0" algn="l" rtl="0">
              <a:spcBef>
                <a:spcPts val="0"/>
              </a:spcBef>
              <a:buNone/>
              <a:defRPr sz="1300" b="0" i="0" u="none" strike="noStrike" cap="none">
                <a:solidFill>
                  <a:srgbClr val="444444"/>
                </a:solidFill>
                <a:latin typeface="Calibri"/>
                <a:ea typeface="Calibri"/>
                <a:cs typeface="Calibri"/>
                <a:sym typeface="Calibri"/>
              </a:defRPr>
            </a:lvl6pPr>
            <a:lvl7pPr marL="0" marR="0" lvl="6" indent="0" algn="l" rtl="0">
              <a:spcBef>
                <a:spcPts val="0"/>
              </a:spcBef>
              <a:buNone/>
              <a:defRPr sz="1300" b="0" i="0" u="none" strike="noStrike" cap="none">
                <a:solidFill>
                  <a:srgbClr val="444444"/>
                </a:solidFill>
                <a:latin typeface="Calibri"/>
                <a:ea typeface="Calibri"/>
                <a:cs typeface="Calibri"/>
                <a:sym typeface="Calibri"/>
              </a:defRPr>
            </a:lvl7pPr>
            <a:lvl8pPr marL="0" marR="0" lvl="7" indent="0" algn="l" rtl="0">
              <a:spcBef>
                <a:spcPts val="0"/>
              </a:spcBef>
              <a:buNone/>
              <a:defRPr sz="1300" b="0" i="0" u="none" strike="noStrike" cap="none">
                <a:solidFill>
                  <a:srgbClr val="444444"/>
                </a:solidFill>
                <a:latin typeface="Calibri"/>
                <a:ea typeface="Calibri"/>
                <a:cs typeface="Calibri"/>
                <a:sym typeface="Calibri"/>
              </a:defRPr>
            </a:lvl8pPr>
            <a:lvl9pPr marL="0" marR="0" lvl="8" indent="0" algn="l" rtl="0">
              <a:spcBef>
                <a:spcPts val="0"/>
              </a:spcBef>
              <a:buNone/>
              <a:defRPr sz="1300" b="0" i="0" u="none" strike="noStrike" cap="none">
                <a:solidFill>
                  <a:srgbClr val="444444"/>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pitch.com?utm_medium=product-presentation&amp;utm_source=powerpoint-export&amp;utm_campaign=bottom_bar_cta&amp;utm_content=a5de2754-5c38-4669-ae64-2d1e4c43cea3&amp;utm_term=PDF-PPTX-lastslide&amp;ad_group=last_slide" TargetMode="Externa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pitch.com?utm_medium=product-presentation&amp;utm_source=powerpoint-export&amp;utm_campaign=bottom_bar_cta&amp;utm_content=a5de2754-5c38-4669-ae64-2d1e4c43cea3&amp;utm_term=PDF-PPTX-lastslide&amp;ad_group=last_slide" TargetMode="Externa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jp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a5de2754-5c38-4669-ae64-2d1e4c43cea3&amp;utm_term=PDF-PPTX-lastslide&amp;ad_group=last_slide"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a5de2754-5c38-4669-ae64-2d1e4c43cea3&amp;utm_term=PDF-PPTX-lastslide&amp;ad_group=last_slide"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www.sciencedirect.com/science/article/abs/pii/S0001457514003728"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s://s3-us-west-2.amazonaws.com/zd-website-assets/casestudies/NYU+Zendrive+data+review+-+May2017.pdf" TargetMode="External"/><Relationship Id="rId5" Type="http://schemas.openxmlformats.org/officeDocument/2006/relationships/hyperlink" Target="https://www.nyc.gov/html/dot/downloads/pdf/nyc_greendividend_april2010.pdf" TargetMode="External"/><Relationship Id="rId4" Type="http://schemas.openxmlformats.org/officeDocument/2006/relationships/hyperlink" Target="https://www.sciencedirect.com/science/article/abs/pii/S0968090X22002029"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pitch.com?utm_medium=product-presentation&amp;utm_source=powerpoint-export&amp;utm_campaign=bottom_bar_cta&amp;utm_content=a5de2754-5c38-4669-ae64-2d1e4c43cea3&amp;utm_term=PDF-PPTX-lastslide&amp;ad_group=last_slide" TargetMode="Externa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a5de2754-5c38-4669-ae64-2d1e4c43cea3&amp;utm_term=PDF-PPTX-lastslide&amp;ad_group=last_slid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pitch.com?utm_medium=product-presentation&amp;utm_source=powerpoint-export&amp;utm_campaign=bottom_bar_cta&amp;utm_content=a5de2754-5c38-4669-ae64-2d1e4c43cea3&amp;utm_term=PDF-PPTX-lastslide&amp;ad_group=last_slide" TargetMode="Externa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9F9"/>
        </a:solidFill>
        <a:effectLst/>
      </p:bgPr>
    </p:bg>
    <p:spTree>
      <p:nvGrpSpPr>
        <p:cNvPr id="1" name="Shape 13"/>
        <p:cNvGrpSpPr/>
        <p:nvPr/>
      </p:nvGrpSpPr>
      <p:grpSpPr>
        <a:xfrm>
          <a:off x="0" y="0"/>
          <a:ext cx="0" cy="0"/>
          <a:chOff x="0" y="0"/>
          <a:chExt cx="0" cy="0"/>
        </a:xfrm>
      </p:grpSpPr>
      <p:pic>
        <p:nvPicPr>
          <p:cNvPr id="14" name="Google Shape;14;p1" descr="https://pitch-assets-ccb95893-de3f-4266-973c-20049231b248.s3.eu-west-1.amazonaws.com/4d842982-8217-4ba0-ab5c-961fc084e387?pitch-bytes=1166123&amp;pitch-content-type=image%2Fjpeg"/>
          <p:cNvPicPr preferRelativeResize="0"/>
          <p:nvPr/>
        </p:nvPicPr>
        <p:blipFill rotWithShape="1">
          <a:blip r:embed="rId3">
            <a:alphaModFix/>
          </a:blip>
          <a:srcRect t="7802" b="7802"/>
          <a:stretch/>
        </p:blipFill>
        <p:spPr>
          <a:xfrm>
            <a:off x="0" y="0"/>
            <a:ext cx="9144000" cy="5143500"/>
          </a:xfrm>
          <a:prstGeom prst="rect">
            <a:avLst/>
          </a:prstGeom>
          <a:noFill/>
          <a:ln>
            <a:noFill/>
          </a:ln>
        </p:spPr>
      </p:pic>
      <p:sp>
        <p:nvSpPr>
          <p:cNvPr id="15" name="Google Shape;15;p1"/>
          <p:cNvSpPr/>
          <p:nvPr/>
        </p:nvSpPr>
        <p:spPr>
          <a:xfrm>
            <a:off x="-23812" y="0"/>
            <a:ext cx="166688" cy="5166500"/>
          </a:xfrm>
          <a:prstGeom prst="roundRect">
            <a:avLst>
              <a:gd name="adj" fmla="val -54857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9001163" y="0"/>
            <a:ext cx="166688" cy="5143500"/>
          </a:xfrm>
          <a:prstGeom prst="roundRect">
            <a:avLst>
              <a:gd name="adj" fmla="val -54857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356" y="-23812"/>
            <a:ext cx="9143398" cy="166688"/>
          </a:xfrm>
          <a:prstGeom prst="roundRect">
            <a:avLst>
              <a:gd name="adj" fmla="val -54857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356" y="4999813"/>
            <a:ext cx="9143398" cy="166687"/>
          </a:xfrm>
          <a:prstGeom prst="roundRect">
            <a:avLst>
              <a:gd name="adj" fmla="val -548573"/>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
          <p:cNvSpPr/>
          <p:nvPr/>
        </p:nvSpPr>
        <p:spPr>
          <a:xfrm>
            <a:off x="476250" y="476250"/>
            <a:ext cx="914400" cy="18288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sp>
        <p:nvSpPr>
          <p:cNvPr id="20" name="Google Shape;20;p1"/>
          <p:cNvSpPr/>
          <p:nvPr/>
        </p:nvSpPr>
        <p:spPr>
          <a:xfrm>
            <a:off x="476250" y="710565"/>
            <a:ext cx="914400" cy="18288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sp>
        <p:nvSpPr>
          <p:cNvPr id="21" name="Google Shape;21;p1"/>
          <p:cNvSpPr/>
          <p:nvPr/>
        </p:nvSpPr>
        <p:spPr>
          <a:xfrm>
            <a:off x="476250" y="944880"/>
            <a:ext cx="914400" cy="18288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sp>
        <p:nvSpPr>
          <p:cNvPr id="22" name="Google Shape;22;p1"/>
          <p:cNvSpPr/>
          <p:nvPr/>
        </p:nvSpPr>
        <p:spPr>
          <a:xfrm>
            <a:off x="145659" y="108977"/>
            <a:ext cx="8885970" cy="4894058"/>
          </a:xfrm>
          <a:prstGeom prst="roundRect">
            <a:avLst>
              <a:gd name="adj" fmla="val -18684"/>
            </a:avLst>
          </a:prstGeom>
          <a:solidFill>
            <a:srgbClr val="111111">
              <a:alpha val="45882"/>
            </a:srgbClr>
          </a:solidFill>
          <a:ln>
            <a:noFill/>
          </a:ln>
        </p:spPr>
        <p:txBody>
          <a:bodyPr spcFirstLastPara="1" wrap="square" lIns="493650" tIns="577750" rIns="493650" bIns="577750" anchor="ctr" anchorCtr="0">
            <a:noAutofit/>
          </a:bodyPr>
          <a:lstStyle/>
          <a:p>
            <a:pPr marL="0" marR="0" lvl="0" indent="0" algn="ctr" rtl="0">
              <a:lnSpc>
                <a:spcPct val="180000"/>
              </a:lnSpc>
              <a:spcBef>
                <a:spcPts val="0"/>
              </a:spcBef>
              <a:spcAft>
                <a:spcPts val="0"/>
              </a:spcAft>
              <a:buNone/>
            </a:pPr>
            <a:endParaRPr sz="1050" b="0" i="0" u="none" strike="noStrike" cap="none">
              <a:solidFill>
                <a:schemeClr val="dk1"/>
              </a:solidFill>
              <a:latin typeface="Calibri"/>
              <a:ea typeface="Calibri"/>
              <a:cs typeface="Calibri"/>
              <a:sym typeface="Calibri"/>
            </a:endParaRPr>
          </a:p>
        </p:txBody>
      </p:sp>
      <p:sp>
        <p:nvSpPr>
          <p:cNvPr id="24" name="Google Shape;24;p1"/>
          <p:cNvSpPr/>
          <p:nvPr/>
        </p:nvSpPr>
        <p:spPr>
          <a:xfrm>
            <a:off x="1760928" y="1851815"/>
            <a:ext cx="6400800" cy="942975"/>
          </a:xfrm>
          <a:prstGeom prst="rect">
            <a:avLst/>
          </a:prstGeom>
          <a:noFill/>
          <a:ln>
            <a:noFill/>
          </a:ln>
        </p:spPr>
        <p:txBody>
          <a:bodyPr spcFirstLastPara="1" wrap="square" lIns="0" tIns="0" rIns="0" bIns="0" anchor="t" anchorCtr="0">
            <a:noAutofit/>
          </a:bodyPr>
          <a:lstStyle/>
          <a:p>
            <a:pPr marL="0" marR="0" lvl="0" indent="0" algn="l" rtl="0">
              <a:lnSpc>
                <a:spcPct val="109191"/>
              </a:lnSpc>
              <a:spcBef>
                <a:spcPts val="0"/>
              </a:spcBef>
              <a:spcAft>
                <a:spcPts val="0"/>
              </a:spcAft>
              <a:buNone/>
            </a:pPr>
            <a:r>
              <a:rPr lang="en-US" sz="6800" b="1" i="0" u="none" strike="noStrike" cap="none">
                <a:solidFill>
                  <a:srgbClr val="FFFFFF"/>
                </a:solidFill>
                <a:latin typeface="Arial"/>
                <a:ea typeface="Arial"/>
                <a:cs typeface="Arial"/>
                <a:sym typeface="Arial"/>
              </a:rPr>
              <a:t>$ 14.7 Billion</a:t>
            </a:r>
            <a:endParaRPr sz="6750" b="0" i="0" u="none" strike="noStrike" cap="none">
              <a:solidFill>
                <a:schemeClr val="dk1"/>
              </a:solidFill>
              <a:latin typeface="Calibri"/>
              <a:ea typeface="Calibri"/>
              <a:cs typeface="Calibri"/>
              <a:sym typeface="Calibri"/>
            </a:endParaRPr>
          </a:p>
        </p:txBody>
      </p:sp>
      <p:sp>
        <p:nvSpPr>
          <p:cNvPr id="25" name="Google Shape;25;p1"/>
          <p:cNvSpPr/>
          <p:nvPr/>
        </p:nvSpPr>
        <p:spPr>
          <a:xfrm>
            <a:off x="6502077" y="4390882"/>
            <a:ext cx="2326263" cy="521027"/>
          </a:xfrm>
          <a:prstGeom prst="roundRect">
            <a:avLst>
              <a:gd name="adj" fmla="val 20000"/>
            </a:avLst>
          </a:prstGeom>
          <a:solidFill>
            <a:srgbClr val="000000">
              <a:alpha val="0"/>
            </a:srgbClr>
          </a:solidFill>
          <a:ln w="21150" cap="flat" cmpd="sng">
            <a:solidFill>
              <a:srgbClr val="F7F9F9"/>
            </a:solidFill>
            <a:prstDash val="solid"/>
            <a:round/>
            <a:headEnd type="none" w="sm" len="sm"/>
            <a:tailEnd type="none" w="sm" len="sm"/>
          </a:ln>
        </p:spPr>
        <p:txBody>
          <a:bodyPr spcFirstLastPara="1" wrap="square" lIns="129225" tIns="61500" rIns="129225" bIns="61500" anchor="ctr" anchorCtr="0">
            <a:noAutofit/>
          </a:bodyPr>
          <a:lstStyle/>
          <a:p>
            <a:pPr marL="0" marR="0" lvl="0" indent="0" algn="ctr" rtl="0">
              <a:lnSpc>
                <a:spcPct val="168750"/>
              </a:lnSpc>
              <a:spcBef>
                <a:spcPts val="0"/>
              </a:spcBef>
              <a:spcAft>
                <a:spcPts val="0"/>
              </a:spcAft>
              <a:buNone/>
            </a:pPr>
            <a:r>
              <a:rPr lang="en-US" sz="800" b="0" i="0" u="none" strike="noStrike" cap="none">
                <a:solidFill>
                  <a:srgbClr val="F7F9F9"/>
                </a:solidFill>
                <a:latin typeface="Calibri"/>
                <a:ea typeface="Calibri"/>
                <a:cs typeface="Calibri"/>
                <a:sym typeface="Calibri"/>
              </a:rPr>
              <a:t>Source: Rudin Center for Transportation Policy &amp; Management,NYU</a:t>
            </a:r>
            <a:endParaRPr sz="750" b="0" i="0" u="none" strike="noStrike" cap="non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6"/>
        <p:cNvGrpSpPr/>
        <p:nvPr/>
      </p:nvGrpSpPr>
      <p:grpSpPr>
        <a:xfrm>
          <a:off x="0" y="0"/>
          <a:ext cx="0" cy="0"/>
          <a:chOff x="0" y="0"/>
          <a:chExt cx="0" cy="0"/>
        </a:xfrm>
      </p:grpSpPr>
      <p:sp>
        <p:nvSpPr>
          <p:cNvPr id="217" name="Google Shape;217;p10"/>
          <p:cNvSpPr/>
          <p:nvPr/>
        </p:nvSpPr>
        <p:spPr>
          <a:xfrm>
            <a:off x="2981187" y="4334336"/>
            <a:ext cx="6090161" cy="772024"/>
          </a:xfrm>
          <a:prstGeom prst="roundRect">
            <a:avLst>
              <a:gd name="adj" fmla="val -118442"/>
            </a:avLst>
          </a:prstGeom>
          <a:solidFill>
            <a:srgbClr val="A6A6A6">
              <a:alpha val="20000"/>
            </a:srgbClr>
          </a:solidFill>
          <a:ln>
            <a:noFill/>
          </a:ln>
        </p:spPr>
        <p:txBody>
          <a:bodyPr spcFirstLastPara="1" wrap="square" lIns="338325" tIns="91125" rIns="338325" bIns="91125"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sp>
        <p:nvSpPr>
          <p:cNvPr id="218" name="Google Shape;218;p10"/>
          <p:cNvSpPr/>
          <p:nvPr/>
        </p:nvSpPr>
        <p:spPr>
          <a:xfrm>
            <a:off x="2981187" y="811283"/>
            <a:ext cx="6162813" cy="655049"/>
          </a:xfrm>
          <a:prstGeom prst="roundRect">
            <a:avLst>
              <a:gd name="adj" fmla="val -139593"/>
            </a:avLst>
          </a:prstGeom>
          <a:solidFill>
            <a:srgbClr val="00BBFF">
              <a:alpha val="0"/>
            </a:srgbClr>
          </a:solidFill>
          <a:ln w="21150" cap="flat" cmpd="sng">
            <a:solidFill>
              <a:srgbClr val="111111"/>
            </a:solidFill>
            <a:prstDash val="solid"/>
            <a:round/>
            <a:headEnd type="none" w="sm" len="sm"/>
            <a:tailEnd type="none" w="sm" len="sm"/>
          </a:ln>
        </p:spPr>
        <p:txBody>
          <a:bodyPr spcFirstLastPara="1" wrap="square" lIns="342375" tIns="77325" rIns="342375" bIns="77325"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sp>
        <p:nvSpPr>
          <p:cNvPr id="219" name="Google Shape;219;p10"/>
          <p:cNvSpPr/>
          <p:nvPr/>
        </p:nvSpPr>
        <p:spPr>
          <a:xfrm>
            <a:off x="142875" y="142875"/>
            <a:ext cx="2809718" cy="4857750"/>
          </a:xfrm>
          <a:prstGeom prst="roundRect">
            <a:avLst>
              <a:gd name="adj" fmla="val -32544"/>
            </a:avLst>
          </a:pr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10" descr="https://pitch-assets-ccb95893-de3f-4266-973c-20049231b248.s3.eu-west-1.amazonaws.com/3ea64fb4-e4d1-4d9d-b3c4-cb347238ea83?pitch-bytes=450910&amp;pitch-content-type=image%2Fpng"/>
          <p:cNvPicPr preferRelativeResize="0"/>
          <p:nvPr/>
        </p:nvPicPr>
        <p:blipFill rotWithShape="1">
          <a:blip r:embed="rId3">
            <a:alphaModFix/>
          </a:blip>
          <a:srcRect l="28792" r="25648"/>
          <a:stretch/>
        </p:blipFill>
        <p:spPr>
          <a:xfrm>
            <a:off x="141305" y="1516500"/>
            <a:ext cx="2703035" cy="3337362"/>
          </a:xfrm>
          <a:prstGeom prst="rect">
            <a:avLst/>
          </a:prstGeom>
          <a:noFill/>
          <a:ln>
            <a:noFill/>
          </a:ln>
        </p:spPr>
      </p:pic>
      <p:pic>
        <p:nvPicPr>
          <p:cNvPr id="221" name="Google Shape;221;p10" descr="https://pitch-assets-ccb95893-de3f-4266-973c-20049231b248.s3.eu-west-1.amazonaws.com/3ea64fb4-e4d1-4d9d-b3c4-cb347238ea83?pitch-bytes=450910&amp;pitch-content-type=image%2Fpng"/>
          <p:cNvPicPr preferRelativeResize="0"/>
          <p:nvPr/>
        </p:nvPicPr>
        <p:blipFill rotWithShape="1">
          <a:blip r:embed="rId3">
            <a:alphaModFix amt="50000"/>
          </a:blip>
          <a:srcRect l="602" t="33929" r="67264" b="33930"/>
          <a:stretch/>
        </p:blipFill>
        <p:spPr>
          <a:xfrm>
            <a:off x="140670" y="-3116"/>
            <a:ext cx="2703669" cy="1521077"/>
          </a:xfrm>
          <a:prstGeom prst="rect">
            <a:avLst/>
          </a:prstGeom>
          <a:noFill/>
          <a:ln>
            <a:noFill/>
          </a:ln>
        </p:spPr>
      </p:pic>
      <p:sp>
        <p:nvSpPr>
          <p:cNvPr id="222" name="Google Shape;222;p10"/>
          <p:cNvSpPr/>
          <p:nvPr/>
        </p:nvSpPr>
        <p:spPr>
          <a:xfrm>
            <a:off x="308100" y="334650"/>
            <a:ext cx="2743200" cy="85344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1">
                <a:solidFill>
                  <a:srgbClr val="111111"/>
                </a:solidFill>
                <a:latin typeface="Arial"/>
                <a:ea typeface="Arial"/>
                <a:cs typeface="Arial"/>
                <a:sym typeface="Arial"/>
              </a:rPr>
              <a:t>PRODUCT </a:t>
            </a:r>
            <a:endParaRPr sz="2400">
              <a:solidFill>
                <a:schemeClr val="dk1"/>
              </a:solidFill>
              <a:latin typeface="Calibri"/>
              <a:ea typeface="Calibri"/>
              <a:cs typeface="Calibri"/>
              <a:sym typeface="Calibri"/>
            </a:endParaRPr>
          </a:p>
          <a:p>
            <a:pPr marL="0" marR="0" lvl="0" indent="0" algn="l" rtl="0">
              <a:lnSpc>
                <a:spcPct val="140000"/>
              </a:lnSpc>
              <a:spcBef>
                <a:spcPts val="0"/>
              </a:spcBef>
              <a:spcAft>
                <a:spcPts val="0"/>
              </a:spcAft>
              <a:buNone/>
            </a:pPr>
            <a:r>
              <a:rPr lang="en-US" sz="2400" b="1">
                <a:solidFill>
                  <a:srgbClr val="111111"/>
                </a:solidFill>
                <a:latin typeface="Arial"/>
                <a:ea typeface="Arial"/>
                <a:cs typeface="Arial"/>
                <a:sym typeface="Arial"/>
              </a:rPr>
              <a:t>INTRODUCTION​</a:t>
            </a:r>
            <a:endParaRPr sz="2400">
              <a:solidFill>
                <a:schemeClr val="dk1"/>
              </a:solidFill>
              <a:latin typeface="Calibri"/>
              <a:ea typeface="Calibri"/>
              <a:cs typeface="Calibri"/>
              <a:sym typeface="Calibri"/>
            </a:endParaRPr>
          </a:p>
        </p:txBody>
      </p:sp>
      <p:sp>
        <p:nvSpPr>
          <p:cNvPr id="223" name="Google Shape;223;p10"/>
          <p:cNvSpPr/>
          <p:nvPr/>
        </p:nvSpPr>
        <p:spPr>
          <a:xfrm>
            <a:off x="3449126" y="334567"/>
            <a:ext cx="5486400" cy="450503"/>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400" b="1">
                <a:solidFill>
                  <a:srgbClr val="111111"/>
                </a:solidFill>
                <a:latin typeface="Arimo"/>
                <a:ea typeface="Arimo"/>
                <a:cs typeface="Arimo"/>
                <a:sym typeface="Arimo"/>
              </a:rPr>
              <a:t>OUR SOLUTION</a:t>
            </a:r>
            <a:endParaRPr sz="2400">
              <a:solidFill>
                <a:schemeClr val="dk1"/>
              </a:solidFill>
              <a:latin typeface="Calibri"/>
              <a:ea typeface="Calibri"/>
              <a:cs typeface="Calibri"/>
              <a:sym typeface="Calibri"/>
            </a:endParaRPr>
          </a:p>
        </p:txBody>
      </p:sp>
      <p:sp>
        <p:nvSpPr>
          <p:cNvPr id="224" name="Google Shape;224;p10"/>
          <p:cNvSpPr/>
          <p:nvPr/>
        </p:nvSpPr>
        <p:spPr>
          <a:xfrm>
            <a:off x="3190111" y="1729019"/>
            <a:ext cx="3657600" cy="32004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1800" b="1">
                <a:solidFill>
                  <a:srgbClr val="111111"/>
                </a:solidFill>
                <a:latin typeface="Arial"/>
                <a:ea typeface="Arial"/>
                <a:cs typeface="Arial"/>
                <a:sym typeface="Arial"/>
              </a:rPr>
              <a:t>WITHOUT OUR SOLUTION</a:t>
            </a:r>
            <a:endParaRPr sz="1800">
              <a:solidFill>
                <a:schemeClr val="dk1"/>
              </a:solidFill>
              <a:latin typeface="Calibri"/>
              <a:ea typeface="Calibri"/>
              <a:cs typeface="Calibri"/>
              <a:sym typeface="Calibri"/>
            </a:endParaRPr>
          </a:p>
        </p:txBody>
      </p:sp>
      <p:sp>
        <p:nvSpPr>
          <p:cNvPr id="225" name="Google Shape;225;p10"/>
          <p:cNvSpPr/>
          <p:nvPr/>
        </p:nvSpPr>
        <p:spPr>
          <a:xfrm>
            <a:off x="3024029" y="822619"/>
            <a:ext cx="5949825" cy="426690"/>
          </a:xfrm>
          <a:prstGeom prst="rect">
            <a:avLst/>
          </a:prstGeom>
          <a:noFill/>
          <a:ln>
            <a:noFill/>
          </a:ln>
        </p:spPr>
        <p:txBody>
          <a:bodyPr spcFirstLastPara="1" wrap="square" lIns="0" tIns="0" rIns="0" bIns="0" anchor="t" anchorCtr="0">
            <a:noAutofit/>
          </a:bodyPr>
          <a:lstStyle/>
          <a:p>
            <a:pPr marL="0" marR="0" lvl="0" indent="0" algn="just" rtl="0">
              <a:lnSpc>
                <a:spcPct val="152727"/>
              </a:lnSpc>
              <a:spcBef>
                <a:spcPts val="0"/>
              </a:spcBef>
              <a:spcAft>
                <a:spcPts val="0"/>
              </a:spcAft>
              <a:buNone/>
            </a:pPr>
            <a:r>
              <a:rPr lang="en-US" sz="1100" b="1">
                <a:solidFill>
                  <a:srgbClr val="111111"/>
                </a:solidFill>
                <a:latin typeface="Arial"/>
                <a:ea typeface="Arial"/>
                <a:cs typeface="Arial"/>
                <a:sym typeface="Arial"/>
              </a:rPr>
              <a:t>TO USE GENERATIVE AI TO PROVIDE REAL TIME RECOMMENDATIONS TO THE DRIVERS BY UNDERSTANDING BEHAVIOR'S PATTERNS</a:t>
            </a:r>
            <a:endParaRPr sz="1050">
              <a:solidFill>
                <a:schemeClr val="dk1"/>
              </a:solidFill>
              <a:latin typeface="Calibri"/>
              <a:ea typeface="Calibri"/>
              <a:cs typeface="Calibri"/>
              <a:sym typeface="Calibri"/>
            </a:endParaRPr>
          </a:p>
        </p:txBody>
      </p:sp>
      <p:sp>
        <p:nvSpPr>
          <p:cNvPr id="226" name="Google Shape;226;p10"/>
          <p:cNvSpPr/>
          <p:nvPr/>
        </p:nvSpPr>
        <p:spPr>
          <a:xfrm>
            <a:off x="3117266" y="4443742"/>
            <a:ext cx="5883859" cy="640035"/>
          </a:xfrm>
          <a:prstGeom prst="rect">
            <a:avLst/>
          </a:prstGeom>
          <a:noFill/>
          <a:ln>
            <a:noFill/>
          </a:ln>
        </p:spPr>
        <p:txBody>
          <a:bodyPr spcFirstLastPara="1" wrap="square" lIns="0" tIns="0" rIns="0" bIns="0" anchor="t" anchorCtr="0">
            <a:noAutofit/>
          </a:bodyPr>
          <a:lstStyle/>
          <a:p>
            <a:pPr marL="0" marR="0" lvl="0" indent="0" algn="just" rtl="0">
              <a:lnSpc>
                <a:spcPct val="168000"/>
              </a:lnSpc>
              <a:spcBef>
                <a:spcPts val="0"/>
              </a:spcBef>
              <a:spcAft>
                <a:spcPts val="0"/>
              </a:spcAft>
              <a:buNone/>
            </a:pPr>
            <a:r>
              <a:rPr lang="en-US" sz="1000" b="1">
                <a:solidFill>
                  <a:srgbClr val="111111"/>
                </a:solidFill>
                <a:latin typeface="Work Sans"/>
                <a:ea typeface="Work Sans"/>
                <a:cs typeface="Work Sans"/>
                <a:sym typeface="Work Sans"/>
              </a:rPr>
              <a:t>GENERATIVE AI FOR REAL-TIME RECOMMENDATIONS AIMS TO </a:t>
            </a:r>
            <a:endParaRPr sz="1000">
              <a:solidFill>
                <a:schemeClr val="dk1"/>
              </a:solidFill>
              <a:latin typeface="Calibri"/>
              <a:ea typeface="Calibri"/>
              <a:cs typeface="Calibri"/>
              <a:sym typeface="Calibri"/>
            </a:endParaRPr>
          </a:p>
          <a:p>
            <a:pPr marL="0" marR="0" lvl="0" indent="0" algn="just" rtl="0">
              <a:lnSpc>
                <a:spcPct val="168000"/>
              </a:lnSpc>
              <a:spcBef>
                <a:spcPts val="0"/>
              </a:spcBef>
              <a:spcAft>
                <a:spcPts val="0"/>
              </a:spcAft>
              <a:buNone/>
            </a:pPr>
            <a:r>
              <a:rPr lang="en-US" sz="1000" b="1">
                <a:solidFill>
                  <a:srgbClr val="111111"/>
                </a:solidFill>
                <a:latin typeface="Work Sans"/>
                <a:ea typeface="Work Sans"/>
                <a:cs typeface="Work Sans"/>
                <a:sym typeface="Work Sans"/>
              </a:rPr>
              <a:t>CREATE A SAFER DRIVING EXPERIENCE BY LEVERAGING DATA TO GUIDE DRIVERS IN MAKING INFORMED CHOICES ON THE ROAD</a:t>
            </a:r>
            <a:endParaRPr sz="1000">
              <a:solidFill>
                <a:schemeClr val="dk1"/>
              </a:solidFill>
              <a:latin typeface="Calibri"/>
              <a:ea typeface="Calibri"/>
              <a:cs typeface="Calibri"/>
              <a:sym typeface="Calibri"/>
            </a:endParaRPr>
          </a:p>
        </p:txBody>
      </p:sp>
      <p:pic>
        <p:nvPicPr>
          <p:cNvPr id="227" name="Google Shape;227;p10" descr="https://images.unsplash.com/photo-1599202860130-f600f4948364?crop=entropy&amp;cs=tinysrgb&amp;fit=max&amp;fm=jpg&amp;ixid=M3wyMTIyMnwwfDF8c2VhcmNofDh8fG1hcHMlMjBnZW4lMjBhaXxlbnwwfHx8fDE3MDg1OTUwOTB8MA&amp;ixlib=rb-4.0.3&amp;q=80&amp;w=1080"/>
          <p:cNvPicPr preferRelativeResize="0"/>
          <p:nvPr/>
        </p:nvPicPr>
        <p:blipFill rotWithShape="1">
          <a:blip r:embed="rId4">
            <a:alphaModFix/>
          </a:blip>
          <a:srcRect/>
          <a:stretch/>
        </p:blipFill>
        <p:spPr>
          <a:xfrm>
            <a:off x="-471224" y="8355"/>
            <a:ext cx="3423816" cy="5125514"/>
          </a:xfrm>
          <a:prstGeom prst="rect">
            <a:avLst/>
          </a:prstGeom>
          <a:noFill/>
          <a:ln>
            <a:noFill/>
          </a:ln>
        </p:spPr>
      </p:pic>
      <p:sp>
        <p:nvSpPr>
          <p:cNvPr id="228" name="Google Shape;228;p10"/>
          <p:cNvSpPr/>
          <p:nvPr/>
        </p:nvSpPr>
        <p:spPr>
          <a:xfrm>
            <a:off x="6507184" y="1732858"/>
            <a:ext cx="3657600" cy="32004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1800" b="1">
                <a:solidFill>
                  <a:srgbClr val="111111"/>
                </a:solidFill>
                <a:latin typeface="Arial"/>
                <a:ea typeface="Arial"/>
                <a:cs typeface="Arial"/>
                <a:sym typeface="Arial"/>
              </a:rPr>
              <a:t>WITH OUR SOLUTION</a:t>
            </a:r>
            <a:endParaRPr sz="1800">
              <a:solidFill>
                <a:schemeClr val="dk1"/>
              </a:solidFill>
              <a:latin typeface="Calibri"/>
              <a:ea typeface="Calibri"/>
              <a:cs typeface="Calibri"/>
              <a:sym typeface="Calibri"/>
            </a:endParaRPr>
          </a:p>
        </p:txBody>
      </p:sp>
      <p:cxnSp>
        <p:nvCxnSpPr>
          <p:cNvPr id="229" name="Google Shape;229;p10"/>
          <p:cNvCxnSpPr/>
          <p:nvPr/>
        </p:nvCxnSpPr>
        <p:spPr>
          <a:xfrm rot="-5400000">
            <a:off x="5067171" y="2983909"/>
            <a:ext cx="2502588" cy="0"/>
          </a:xfrm>
          <a:prstGeom prst="straightConnector1">
            <a:avLst/>
          </a:prstGeom>
          <a:solidFill>
            <a:srgbClr val="F7F9F9"/>
          </a:solidFill>
          <a:ln w="21150" cap="flat" cmpd="sng">
            <a:solidFill>
              <a:srgbClr val="111111"/>
            </a:solidFill>
            <a:prstDash val="solid"/>
            <a:round/>
            <a:headEnd type="none" w="sm" len="sm"/>
            <a:tailEnd type="none" w="sm" len="sm"/>
          </a:ln>
        </p:spPr>
      </p:cxnSp>
      <p:sp>
        <p:nvSpPr>
          <p:cNvPr id="230" name="Google Shape;230;p10"/>
          <p:cNvSpPr/>
          <p:nvPr/>
        </p:nvSpPr>
        <p:spPr>
          <a:xfrm>
            <a:off x="6679955" y="2162338"/>
            <a:ext cx="2108984" cy="532728"/>
          </a:xfrm>
          <a:prstGeom prst="roundRect">
            <a:avLst>
              <a:gd name="adj" fmla="val 20000"/>
            </a:avLst>
          </a:prstGeom>
          <a:solidFill>
            <a:srgbClr val="444444"/>
          </a:solidFill>
          <a:ln>
            <a:noFill/>
          </a:ln>
        </p:spPr>
        <p:txBody>
          <a:bodyPr spcFirstLastPara="1" wrap="square" lIns="117150" tIns="62875" rIns="117150" bIns="62875" anchor="ctr" anchorCtr="0">
            <a:noAutofit/>
          </a:bodyPr>
          <a:lstStyle/>
          <a:p>
            <a:pPr marL="0" marR="0" lvl="0" indent="0" algn="ctr" rtl="0">
              <a:lnSpc>
                <a:spcPct val="180000"/>
              </a:lnSpc>
              <a:spcBef>
                <a:spcPts val="0"/>
              </a:spcBef>
              <a:spcAft>
                <a:spcPts val="0"/>
              </a:spcAft>
              <a:buNone/>
            </a:pPr>
            <a:r>
              <a:rPr lang="en-US" sz="1200" b="1">
                <a:solidFill>
                  <a:srgbClr val="FFFFFF"/>
                </a:solidFill>
                <a:latin typeface="ABeeZee"/>
                <a:ea typeface="ABeeZee"/>
                <a:cs typeface="ABeeZee"/>
                <a:sym typeface="ABeeZee"/>
              </a:rPr>
              <a:t>SAFER DRIVING EXPERIENCE</a:t>
            </a:r>
            <a:endParaRPr sz="1200" b="1">
              <a:solidFill>
                <a:schemeClr val="dk1"/>
              </a:solidFill>
              <a:latin typeface="Calibri"/>
              <a:ea typeface="Calibri"/>
              <a:cs typeface="Calibri"/>
              <a:sym typeface="Calibri"/>
            </a:endParaRPr>
          </a:p>
        </p:txBody>
      </p:sp>
      <p:sp>
        <p:nvSpPr>
          <p:cNvPr id="231" name="Google Shape;231;p10"/>
          <p:cNvSpPr/>
          <p:nvPr/>
        </p:nvSpPr>
        <p:spPr>
          <a:xfrm>
            <a:off x="6679955" y="2904483"/>
            <a:ext cx="2108985" cy="536411"/>
          </a:xfrm>
          <a:prstGeom prst="roundRect">
            <a:avLst>
              <a:gd name="adj" fmla="val 20000"/>
            </a:avLst>
          </a:prstGeom>
          <a:solidFill>
            <a:srgbClr val="444444"/>
          </a:solidFill>
          <a:ln>
            <a:noFill/>
          </a:ln>
        </p:spPr>
        <p:txBody>
          <a:bodyPr spcFirstLastPara="1" wrap="square" lIns="117150" tIns="63325" rIns="117150" bIns="63325" anchor="ctr" anchorCtr="0">
            <a:noAutofit/>
          </a:bodyPr>
          <a:lstStyle/>
          <a:p>
            <a:pPr marL="0" marR="0" lvl="0" indent="0" algn="ctr" rtl="0">
              <a:lnSpc>
                <a:spcPct val="216000"/>
              </a:lnSpc>
              <a:spcBef>
                <a:spcPts val="0"/>
              </a:spcBef>
              <a:spcAft>
                <a:spcPts val="0"/>
              </a:spcAft>
              <a:buNone/>
            </a:pPr>
            <a:r>
              <a:rPr lang="en-US" sz="1000" b="1">
                <a:solidFill>
                  <a:srgbClr val="FFFFFF"/>
                </a:solidFill>
                <a:latin typeface="ABeeZee"/>
                <a:ea typeface="ABeeZee"/>
                <a:cs typeface="ABeeZee"/>
                <a:sym typeface="ABeeZee"/>
              </a:rPr>
              <a:t>LOWER COLLISIONS BY 15%</a:t>
            </a:r>
            <a:endParaRPr sz="1200" b="1">
              <a:solidFill>
                <a:schemeClr val="dk1"/>
              </a:solidFill>
              <a:latin typeface="Calibri"/>
              <a:ea typeface="Calibri"/>
              <a:cs typeface="Calibri"/>
              <a:sym typeface="Calibri"/>
            </a:endParaRPr>
          </a:p>
        </p:txBody>
      </p:sp>
      <p:sp>
        <p:nvSpPr>
          <p:cNvPr id="232" name="Google Shape;232;p10"/>
          <p:cNvSpPr/>
          <p:nvPr/>
        </p:nvSpPr>
        <p:spPr>
          <a:xfrm>
            <a:off x="6679954" y="3708072"/>
            <a:ext cx="2108985" cy="523875"/>
          </a:xfrm>
          <a:prstGeom prst="roundRect">
            <a:avLst>
              <a:gd name="adj" fmla="val 20000"/>
            </a:avLst>
          </a:prstGeom>
          <a:solidFill>
            <a:srgbClr val="444444"/>
          </a:solidFill>
          <a:ln>
            <a:noFill/>
          </a:ln>
        </p:spPr>
        <p:txBody>
          <a:bodyPr spcFirstLastPara="1" wrap="square" lIns="117150" tIns="61825" rIns="117150" bIns="61825" anchor="ctr" anchorCtr="0">
            <a:noAutofit/>
          </a:bodyPr>
          <a:lstStyle/>
          <a:p>
            <a:pPr marL="0" marR="0" lvl="0" indent="0" algn="ctr" rtl="0">
              <a:lnSpc>
                <a:spcPct val="180000"/>
              </a:lnSpc>
              <a:spcBef>
                <a:spcPts val="0"/>
              </a:spcBef>
              <a:spcAft>
                <a:spcPts val="0"/>
              </a:spcAft>
              <a:buNone/>
            </a:pPr>
            <a:r>
              <a:rPr lang="en-US" sz="1200" b="1">
                <a:solidFill>
                  <a:srgbClr val="FFFFFF"/>
                </a:solidFill>
                <a:latin typeface="ABeeZee"/>
                <a:ea typeface="ABeeZee"/>
                <a:cs typeface="ABeeZee"/>
                <a:sym typeface="ABeeZee"/>
              </a:rPr>
              <a:t>LOWER COST TO THE CITY</a:t>
            </a:r>
            <a:endParaRPr sz="1200" b="1">
              <a:solidFill>
                <a:schemeClr val="dk1"/>
              </a:solidFill>
              <a:latin typeface="Calibri"/>
              <a:ea typeface="Calibri"/>
              <a:cs typeface="Calibri"/>
              <a:sym typeface="Calibri"/>
            </a:endParaRPr>
          </a:p>
        </p:txBody>
      </p:sp>
      <p:sp>
        <p:nvSpPr>
          <p:cNvPr id="233" name="Google Shape;233;p10"/>
          <p:cNvSpPr/>
          <p:nvPr/>
        </p:nvSpPr>
        <p:spPr>
          <a:xfrm>
            <a:off x="3449126" y="2154565"/>
            <a:ext cx="2394856" cy="545263"/>
          </a:xfrm>
          <a:prstGeom prst="roundRect">
            <a:avLst>
              <a:gd name="adj" fmla="val 20000"/>
            </a:avLst>
          </a:prstGeom>
          <a:solidFill>
            <a:srgbClr val="444444"/>
          </a:solidFill>
          <a:ln>
            <a:noFill/>
          </a:ln>
        </p:spPr>
        <p:txBody>
          <a:bodyPr spcFirstLastPara="1" wrap="square" lIns="133025" tIns="64350" rIns="133025" bIns="64350" anchor="ctr" anchorCtr="0">
            <a:noAutofit/>
          </a:bodyPr>
          <a:lstStyle/>
          <a:p>
            <a:pPr marL="0" marR="0" lvl="0" indent="0" algn="ctr" rtl="0">
              <a:lnSpc>
                <a:spcPct val="171818"/>
              </a:lnSpc>
              <a:spcBef>
                <a:spcPts val="0"/>
              </a:spcBef>
              <a:spcAft>
                <a:spcPts val="0"/>
              </a:spcAft>
              <a:buNone/>
            </a:pPr>
            <a:r>
              <a:rPr lang="en-US" sz="1100" b="1">
                <a:solidFill>
                  <a:srgbClr val="FFFFFF"/>
                </a:solidFill>
                <a:latin typeface="ABeeZee"/>
                <a:ea typeface="ABeeZee"/>
                <a:cs typeface="ABeeZee"/>
                <a:sym typeface="ABeeZee"/>
              </a:rPr>
              <a:t>UNAIDED &amp; UNSAFE DRIVING EXPERIENCE</a:t>
            </a:r>
            <a:endParaRPr sz="1050">
              <a:solidFill>
                <a:schemeClr val="dk1"/>
              </a:solidFill>
              <a:latin typeface="Calibri"/>
              <a:ea typeface="Calibri"/>
              <a:cs typeface="Calibri"/>
              <a:sym typeface="Calibri"/>
            </a:endParaRPr>
          </a:p>
        </p:txBody>
      </p:sp>
      <p:sp>
        <p:nvSpPr>
          <p:cNvPr id="234" name="Google Shape;234;p10"/>
          <p:cNvSpPr/>
          <p:nvPr/>
        </p:nvSpPr>
        <p:spPr>
          <a:xfrm>
            <a:off x="3449126" y="2914314"/>
            <a:ext cx="2394856" cy="536411"/>
          </a:xfrm>
          <a:prstGeom prst="roundRect">
            <a:avLst>
              <a:gd name="adj" fmla="val 20000"/>
            </a:avLst>
          </a:prstGeom>
          <a:solidFill>
            <a:srgbClr val="444444"/>
          </a:solidFill>
          <a:ln>
            <a:noFill/>
          </a:ln>
        </p:spPr>
        <p:txBody>
          <a:bodyPr spcFirstLastPara="1" wrap="square" lIns="133025" tIns="63325" rIns="133025" bIns="63325" anchor="ctr" anchorCtr="0">
            <a:noAutofit/>
          </a:bodyPr>
          <a:lstStyle/>
          <a:p>
            <a:pPr marL="0" marR="0" lvl="0" indent="0" algn="ctr" rtl="0">
              <a:lnSpc>
                <a:spcPct val="171818"/>
              </a:lnSpc>
              <a:spcBef>
                <a:spcPts val="0"/>
              </a:spcBef>
              <a:spcAft>
                <a:spcPts val="0"/>
              </a:spcAft>
              <a:buNone/>
            </a:pPr>
            <a:r>
              <a:rPr lang="en-US" sz="1100" b="1">
                <a:solidFill>
                  <a:srgbClr val="FFFFFF"/>
                </a:solidFill>
                <a:latin typeface="ABeeZee"/>
                <a:ea typeface="ABeeZee"/>
                <a:cs typeface="ABeeZee"/>
                <a:sym typeface="ABeeZee"/>
              </a:rPr>
              <a:t>CONTINUED GROWTH OF COLLISIONS</a:t>
            </a:r>
            <a:endParaRPr sz="1050" b="1">
              <a:solidFill>
                <a:schemeClr val="dk1"/>
              </a:solidFill>
              <a:latin typeface="Calibri"/>
              <a:ea typeface="Calibri"/>
              <a:cs typeface="Calibri"/>
              <a:sym typeface="Calibri"/>
            </a:endParaRPr>
          </a:p>
        </p:txBody>
      </p:sp>
      <p:sp>
        <p:nvSpPr>
          <p:cNvPr id="235" name="Google Shape;235;p10"/>
          <p:cNvSpPr/>
          <p:nvPr/>
        </p:nvSpPr>
        <p:spPr>
          <a:xfrm>
            <a:off x="3449126" y="3708072"/>
            <a:ext cx="2394856" cy="523875"/>
          </a:xfrm>
          <a:prstGeom prst="roundRect">
            <a:avLst>
              <a:gd name="adj" fmla="val 20000"/>
            </a:avLst>
          </a:prstGeom>
          <a:solidFill>
            <a:srgbClr val="444444"/>
          </a:solidFill>
          <a:ln>
            <a:noFill/>
          </a:ln>
        </p:spPr>
        <p:txBody>
          <a:bodyPr spcFirstLastPara="1" wrap="square" lIns="133025" tIns="61825" rIns="133025" bIns="61825" anchor="ctr" anchorCtr="0">
            <a:noAutofit/>
          </a:bodyPr>
          <a:lstStyle/>
          <a:p>
            <a:pPr marL="0" marR="0" lvl="0" indent="0" algn="ctr" rtl="0">
              <a:lnSpc>
                <a:spcPct val="171818"/>
              </a:lnSpc>
              <a:spcBef>
                <a:spcPts val="0"/>
              </a:spcBef>
              <a:spcAft>
                <a:spcPts val="0"/>
              </a:spcAft>
              <a:buNone/>
            </a:pPr>
            <a:r>
              <a:rPr lang="en-US" sz="1100" b="1">
                <a:solidFill>
                  <a:srgbClr val="FFFFFF"/>
                </a:solidFill>
                <a:latin typeface="ABeeZee"/>
                <a:ea typeface="ABeeZee"/>
                <a:cs typeface="ABeeZee"/>
                <a:sym typeface="ABeeZee"/>
              </a:rPr>
              <a:t>HIGHER COSTS TO THE CITY</a:t>
            </a:r>
            <a:endParaRPr sz="1050" b="1">
              <a:solidFill>
                <a:schemeClr val="dk1"/>
              </a:solidFill>
              <a:latin typeface="Calibri"/>
              <a:ea typeface="Calibri"/>
              <a:cs typeface="Calibri"/>
              <a:sym typeface="Calibri"/>
            </a:endParaRPr>
          </a:p>
        </p:txBody>
      </p:sp>
      <p:pic>
        <p:nvPicPr>
          <p:cNvPr id="236" name="Google Shape;236;p10" descr="https://pitch-assets-ccb95893-de3f-4266-973c-20049231b248.s3.eu-west-1.amazonaws.com/try-pitch-pdf-export-logo.svg">
            <a:hlinkClick r:id="rId5"/>
          </p:cNvPr>
          <p:cNvPicPr preferRelativeResize="0"/>
          <p:nvPr/>
        </p:nvPicPr>
        <p:blipFill rotWithShape="1">
          <a:blip r:embed="rId6">
            <a:alphaModFix/>
          </a:blip>
          <a:srcRect/>
          <a:stretch/>
        </p:blipFill>
        <p:spPr>
          <a:xfrm>
            <a:off x="136595" y="4803153"/>
            <a:ext cx="515221" cy="227303"/>
          </a:xfrm>
          <a:prstGeom prst="rect">
            <a:avLst/>
          </a:prstGeom>
          <a:noFill/>
          <a:ln>
            <a:noFill/>
          </a:ln>
        </p:spPr>
      </p:pic>
      <p:sp>
        <p:nvSpPr>
          <p:cNvPr id="237" name="Google Shape;237;p10"/>
          <p:cNvSpPr/>
          <p:nvPr/>
        </p:nvSpPr>
        <p:spPr>
          <a:xfrm>
            <a:off x="-471224" y="-36725"/>
            <a:ext cx="9643819" cy="5232180"/>
          </a:xfrm>
          <a:prstGeom prst="roundRect">
            <a:avLst>
              <a:gd name="adj" fmla="val -17099"/>
            </a:avLst>
          </a:prstGeom>
          <a:solidFill>
            <a:srgbClr val="111111">
              <a:alpha val="53725"/>
            </a:srgbClr>
          </a:solidFill>
          <a:ln>
            <a:noFill/>
          </a:ln>
        </p:spPr>
        <p:txBody>
          <a:bodyPr spcFirstLastPara="1" wrap="square" lIns="517700" tIns="631325" rIns="517700" bIns="631325"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sp>
        <p:nvSpPr>
          <p:cNvPr id="238" name="Google Shape;238;p10"/>
          <p:cNvSpPr/>
          <p:nvPr/>
        </p:nvSpPr>
        <p:spPr>
          <a:xfrm>
            <a:off x="6679954" y="2154565"/>
            <a:ext cx="2108984" cy="532728"/>
          </a:xfrm>
          <a:prstGeom prst="roundRect">
            <a:avLst>
              <a:gd name="adj" fmla="val 20000"/>
            </a:avLst>
          </a:prstGeom>
          <a:solidFill>
            <a:srgbClr val="FFFFFF"/>
          </a:solidFill>
          <a:ln>
            <a:noFill/>
          </a:ln>
        </p:spPr>
        <p:txBody>
          <a:bodyPr spcFirstLastPara="1" wrap="square" lIns="117150" tIns="62875" rIns="117150" bIns="62875" anchor="ctr" anchorCtr="0">
            <a:noAutofit/>
          </a:bodyPr>
          <a:lstStyle/>
          <a:p>
            <a:pPr marL="0" marR="0" lvl="0" indent="0" algn="ctr" rtl="0">
              <a:lnSpc>
                <a:spcPct val="180000"/>
              </a:lnSpc>
              <a:spcBef>
                <a:spcPts val="0"/>
              </a:spcBef>
              <a:spcAft>
                <a:spcPts val="0"/>
              </a:spcAft>
              <a:buNone/>
            </a:pPr>
            <a:r>
              <a:rPr lang="en-US" sz="1200" b="1">
                <a:solidFill>
                  <a:srgbClr val="111111"/>
                </a:solidFill>
                <a:latin typeface="ABeeZee"/>
                <a:ea typeface="ABeeZee"/>
                <a:cs typeface="ABeeZee"/>
                <a:sym typeface="ABeeZee"/>
              </a:rPr>
              <a:t>SAFER DRIVING EXPERIENCE</a:t>
            </a:r>
            <a:endParaRPr sz="1200" b="1">
              <a:solidFill>
                <a:schemeClr val="dk1"/>
              </a:solidFill>
              <a:latin typeface="Calibri"/>
              <a:ea typeface="Calibri"/>
              <a:cs typeface="Calibri"/>
              <a:sym typeface="Calibri"/>
            </a:endParaRPr>
          </a:p>
        </p:txBody>
      </p:sp>
      <p:sp>
        <p:nvSpPr>
          <p:cNvPr id="239" name="Google Shape;239;p10"/>
          <p:cNvSpPr/>
          <p:nvPr/>
        </p:nvSpPr>
        <p:spPr>
          <a:xfrm>
            <a:off x="6679953" y="2906541"/>
            <a:ext cx="2108985" cy="536411"/>
          </a:xfrm>
          <a:prstGeom prst="roundRect">
            <a:avLst>
              <a:gd name="adj" fmla="val 20000"/>
            </a:avLst>
          </a:prstGeom>
          <a:solidFill>
            <a:srgbClr val="FFFFFF"/>
          </a:solidFill>
          <a:ln>
            <a:noFill/>
          </a:ln>
        </p:spPr>
        <p:txBody>
          <a:bodyPr spcFirstLastPara="1" wrap="square" lIns="117150" tIns="63325" rIns="117150" bIns="63325" anchor="ctr" anchorCtr="0">
            <a:noAutofit/>
          </a:bodyPr>
          <a:lstStyle/>
          <a:p>
            <a:pPr marL="0" marR="0" lvl="0" indent="0" algn="ctr" rtl="0">
              <a:lnSpc>
                <a:spcPct val="180000"/>
              </a:lnSpc>
              <a:spcBef>
                <a:spcPts val="0"/>
              </a:spcBef>
              <a:spcAft>
                <a:spcPts val="0"/>
              </a:spcAft>
              <a:buNone/>
            </a:pPr>
            <a:r>
              <a:rPr lang="en-US" sz="1200" b="1">
                <a:solidFill>
                  <a:srgbClr val="111111"/>
                </a:solidFill>
                <a:latin typeface="ABeeZee"/>
                <a:ea typeface="ABeeZee"/>
                <a:cs typeface="ABeeZee"/>
                <a:sym typeface="ABeeZee"/>
              </a:rPr>
              <a:t>LOWER COLLISIONS BY 15%</a:t>
            </a:r>
            <a:endParaRPr sz="1200" b="1">
              <a:solidFill>
                <a:schemeClr val="dk1"/>
              </a:solidFill>
              <a:latin typeface="Calibri"/>
              <a:ea typeface="Calibri"/>
              <a:cs typeface="Calibri"/>
              <a:sym typeface="Calibri"/>
            </a:endParaRPr>
          </a:p>
        </p:txBody>
      </p:sp>
      <p:sp>
        <p:nvSpPr>
          <p:cNvPr id="240" name="Google Shape;240;p10"/>
          <p:cNvSpPr/>
          <p:nvPr/>
        </p:nvSpPr>
        <p:spPr>
          <a:xfrm>
            <a:off x="6679953" y="3700299"/>
            <a:ext cx="2108985" cy="523875"/>
          </a:xfrm>
          <a:prstGeom prst="roundRect">
            <a:avLst>
              <a:gd name="adj" fmla="val 20000"/>
            </a:avLst>
          </a:prstGeom>
          <a:solidFill>
            <a:srgbClr val="FFFFFF"/>
          </a:solidFill>
          <a:ln>
            <a:noFill/>
          </a:ln>
        </p:spPr>
        <p:txBody>
          <a:bodyPr spcFirstLastPara="1" wrap="square" lIns="117150" tIns="61825" rIns="117150" bIns="61825" anchor="ctr" anchorCtr="0">
            <a:noAutofit/>
          </a:bodyPr>
          <a:lstStyle/>
          <a:p>
            <a:pPr marL="0" marR="0" lvl="0" indent="0" algn="ctr" rtl="0">
              <a:lnSpc>
                <a:spcPct val="180000"/>
              </a:lnSpc>
              <a:spcBef>
                <a:spcPts val="0"/>
              </a:spcBef>
              <a:spcAft>
                <a:spcPts val="0"/>
              </a:spcAft>
              <a:buNone/>
            </a:pPr>
            <a:r>
              <a:rPr lang="en-US" sz="1200" b="1">
                <a:solidFill>
                  <a:srgbClr val="111111"/>
                </a:solidFill>
                <a:latin typeface="ABeeZee"/>
                <a:ea typeface="ABeeZee"/>
                <a:cs typeface="ABeeZee"/>
                <a:sym typeface="ABeeZee"/>
              </a:rPr>
              <a:t>LOWER COST TO THE CITY</a:t>
            </a:r>
            <a:endParaRPr sz="1200" b="1">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5"/>
        <p:cNvGrpSpPr/>
        <p:nvPr/>
      </p:nvGrpSpPr>
      <p:grpSpPr>
        <a:xfrm>
          <a:off x="0" y="0"/>
          <a:ext cx="0" cy="0"/>
          <a:chOff x="0" y="0"/>
          <a:chExt cx="0" cy="0"/>
        </a:xfrm>
      </p:grpSpPr>
      <p:sp>
        <p:nvSpPr>
          <p:cNvPr id="246" name="Google Shape;246;p11"/>
          <p:cNvSpPr/>
          <p:nvPr/>
        </p:nvSpPr>
        <p:spPr>
          <a:xfrm>
            <a:off x="2981187" y="4334336"/>
            <a:ext cx="6090161" cy="772024"/>
          </a:xfrm>
          <a:prstGeom prst="roundRect">
            <a:avLst>
              <a:gd name="adj" fmla="val -118442"/>
            </a:avLst>
          </a:prstGeom>
          <a:solidFill>
            <a:srgbClr val="A6A6A6">
              <a:alpha val="20000"/>
            </a:srgbClr>
          </a:solidFill>
          <a:ln>
            <a:noFill/>
          </a:ln>
        </p:spPr>
        <p:txBody>
          <a:bodyPr spcFirstLastPara="1" wrap="square" lIns="338325" tIns="91125" rIns="338325" bIns="91125"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sp>
        <p:nvSpPr>
          <p:cNvPr id="247" name="Google Shape;247;p11"/>
          <p:cNvSpPr/>
          <p:nvPr/>
        </p:nvSpPr>
        <p:spPr>
          <a:xfrm>
            <a:off x="2981187" y="811283"/>
            <a:ext cx="6162813" cy="655049"/>
          </a:xfrm>
          <a:prstGeom prst="roundRect">
            <a:avLst>
              <a:gd name="adj" fmla="val -139593"/>
            </a:avLst>
          </a:prstGeom>
          <a:solidFill>
            <a:srgbClr val="00BBFF">
              <a:alpha val="0"/>
            </a:srgbClr>
          </a:solidFill>
          <a:ln w="21150" cap="flat" cmpd="sng">
            <a:solidFill>
              <a:srgbClr val="111111"/>
            </a:solidFill>
            <a:prstDash val="solid"/>
            <a:round/>
            <a:headEnd type="none" w="sm" len="sm"/>
            <a:tailEnd type="none" w="sm" len="sm"/>
          </a:ln>
        </p:spPr>
        <p:txBody>
          <a:bodyPr spcFirstLastPara="1" wrap="square" lIns="342375" tIns="77325" rIns="342375" bIns="77325"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sp>
        <p:nvSpPr>
          <p:cNvPr id="248" name="Google Shape;248;p11"/>
          <p:cNvSpPr/>
          <p:nvPr/>
        </p:nvSpPr>
        <p:spPr>
          <a:xfrm>
            <a:off x="142875" y="142875"/>
            <a:ext cx="2809718" cy="4857750"/>
          </a:xfrm>
          <a:prstGeom prst="roundRect">
            <a:avLst>
              <a:gd name="adj" fmla="val -32544"/>
            </a:avLst>
          </a:pr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9" name="Google Shape;249;p11" descr="https://pitch-assets-ccb95893-de3f-4266-973c-20049231b248.s3.eu-west-1.amazonaws.com/3ea64fb4-e4d1-4d9d-b3c4-cb347238ea83?pitch-bytes=450910&amp;pitch-content-type=image%2Fpng"/>
          <p:cNvPicPr preferRelativeResize="0"/>
          <p:nvPr/>
        </p:nvPicPr>
        <p:blipFill rotWithShape="1">
          <a:blip r:embed="rId3">
            <a:alphaModFix/>
          </a:blip>
          <a:srcRect l="28792" r="25648"/>
          <a:stretch/>
        </p:blipFill>
        <p:spPr>
          <a:xfrm>
            <a:off x="141305" y="1516500"/>
            <a:ext cx="2703035" cy="3337362"/>
          </a:xfrm>
          <a:prstGeom prst="rect">
            <a:avLst/>
          </a:prstGeom>
          <a:noFill/>
          <a:ln>
            <a:noFill/>
          </a:ln>
        </p:spPr>
      </p:pic>
      <p:pic>
        <p:nvPicPr>
          <p:cNvPr id="250" name="Google Shape;250;p11" descr="https://pitch-assets-ccb95893-de3f-4266-973c-20049231b248.s3.eu-west-1.amazonaws.com/3ea64fb4-e4d1-4d9d-b3c4-cb347238ea83?pitch-bytes=450910&amp;pitch-content-type=image%2Fpng"/>
          <p:cNvPicPr preferRelativeResize="0"/>
          <p:nvPr/>
        </p:nvPicPr>
        <p:blipFill rotWithShape="1">
          <a:blip r:embed="rId3">
            <a:alphaModFix amt="50000"/>
          </a:blip>
          <a:srcRect l="602" t="33929" r="67264" b="33930"/>
          <a:stretch/>
        </p:blipFill>
        <p:spPr>
          <a:xfrm>
            <a:off x="140670" y="-3116"/>
            <a:ext cx="2703669" cy="1521077"/>
          </a:xfrm>
          <a:prstGeom prst="rect">
            <a:avLst/>
          </a:prstGeom>
          <a:noFill/>
          <a:ln>
            <a:noFill/>
          </a:ln>
        </p:spPr>
      </p:pic>
      <p:sp>
        <p:nvSpPr>
          <p:cNvPr id="251" name="Google Shape;251;p11"/>
          <p:cNvSpPr/>
          <p:nvPr/>
        </p:nvSpPr>
        <p:spPr>
          <a:xfrm>
            <a:off x="308100" y="334650"/>
            <a:ext cx="2743200" cy="85344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1">
                <a:solidFill>
                  <a:srgbClr val="111111"/>
                </a:solidFill>
                <a:latin typeface="Arial"/>
                <a:ea typeface="Arial"/>
                <a:cs typeface="Arial"/>
                <a:sym typeface="Arial"/>
              </a:rPr>
              <a:t>PRODUCT </a:t>
            </a:r>
            <a:endParaRPr sz="2400">
              <a:solidFill>
                <a:schemeClr val="dk1"/>
              </a:solidFill>
              <a:latin typeface="Calibri"/>
              <a:ea typeface="Calibri"/>
              <a:cs typeface="Calibri"/>
              <a:sym typeface="Calibri"/>
            </a:endParaRPr>
          </a:p>
          <a:p>
            <a:pPr marL="0" marR="0" lvl="0" indent="0" algn="l" rtl="0">
              <a:lnSpc>
                <a:spcPct val="140000"/>
              </a:lnSpc>
              <a:spcBef>
                <a:spcPts val="0"/>
              </a:spcBef>
              <a:spcAft>
                <a:spcPts val="0"/>
              </a:spcAft>
              <a:buNone/>
            </a:pPr>
            <a:r>
              <a:rPr lang="en-US" sz="2400" b="1">
                <a:solidFill>
                  <a:srgbClr val="111111"/>
                </a:solidFill>
                <a:latin typeface="Arial"/>
                <a:ea typeface="Arial"/>
                <a:cs typeface="Arial"/>
                <a:sym typeface="Arial"/>
              </a:rPr>
              <a:t>INTRODUCTION​</a:t>
            </a:r>
            <a:endParaRPr sz="2400">
              <a:solidFill>
                <a:schemeClr val="dk1"/>
              </a:solidFill>
              <a:latin typeface="Calibri"/>
              <a:ea typeface="Calibri"/>
              <a:cs typeface="Calibri"/>
              <a:sym typeface="Calibri"/>
            </a:endParaRPr>
          </a:p>
        </p:txBody>
      </p:sp>
      <p:sp>
        <p:nvSpPr>
          <p:cNvPr id="252" name="Google Shape;252;p11"/>
          <p:cNvSpPr/>
          <p:nvPr/>
        </p:nvSpPr>
        <p:spPr>
          <a:xfrm>
            <a:off x="3449126" y="334567"/>
            <a:ext cx="5486400" cy="450503"/>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400" b="1">
                <a:solidFill>
                  <a:srgbClr val="111111"/>
                </a:solidFill>
                <a:latin typeface="Arimo"/>
                <a:ea typeface="Arimo"/>
                <a:cs typeface="Arimo"/>
                <a:sym typeface="Arimo"/>
              </a:rPr>
              <a:t>OUR SOLUTION</a:t>
            </a:r>
            <a:endParaRPr sz="2400">
              <a:solidFill>
                <a:schemeClr val="dk1"/>
              </a:solidFill>
              <a:latin typeface="Calibri"/>
              <a:ea typeface="Calibri"/>
              <a:cs typeface="Calibri"/>
              <a:sym typeface="Calibri"/>
            </a:endParaRPr>
          </a:p>
        </p:txBody>
      </p:sp>
      <p:sp>
        <p:nvSpPr>
          <p:cNvPr id="253" name="Google Shape;253;p11"/>
          <p:cNvSpPr/>
          <p:nvPr/>
        </p:nvSpPr>
        <p:spPr>
          <a:xfrm>
            <a:off x="3190111" y="1729019"/>
            <a:ext cx="3657600" cy="32004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1800" b="1">
                <a:solidFill>
                  <a:srgbClr val="111111"/>
                </a:solidFill>
                <a:latin typeface="Arial"/>
                <a:ea typeface="Arial"/>
                <a:cs typeface="Arial"/>
                <a:sym typeface="Arial"/>
              </a:rPr>
              <a:t>WITHOUT OUR SOLUTION</a:t>
            </a:r>
            <a:endParaRPr sz="1800">
              <a:solidFill>
                <a:schemeClr val="dk1"/>
              </a:solidFill>
              <a:latin typeface="Calibri"/>
              <a:ea typeface="Calibri"/>
              <a:cs typeface="Calibri"/>
              <a:sym typeface="Calibri"/>
            </a:endParaRPr>
          </a:p>
        </p:txBody>
      </p:sp>
      <p:sp>
        <p:nvSpPr>
          <p:cNvPr id="254" name="Google Shape;254;p11"/>
          <p:cNvSpPr/>
          <p:nvPr/>
        </p:nvSpPr>
        <p:spPr>
          <a:xfrm>
            <a:off x="3024029" y="822619"/>
            <a:ext cx="5949825" cy="426690"/>
          </a:xfrm>
          <a:prstGeom prst="rect">
            <a:avLst/>
          </a:prstGeom>
          <a:noFill/>
          <a:ln>
            <a:noFill/>
          </a:ln>
        </p:spPr>
        <p:txBody>
          <a:bodyPr spcFirstLastPara="1" wrap="square" lIns="0" tIns="0" rIns="0" bIns="0" anchor="t" anchorCtr="0">
            <a:noAutofit/>
          </a:bodyPr>
          <a:lstStyle/>
          <a:p>
            <a:pPr marL="0" marR="0" lvl="0" indent="0" algn="just" rtl="0">
              <a:lnSpc>
                <a:spcPct val="152727"/>
              </a:lnSpc>
              <a:spcBef>
                <a:spcPts val="0"/>
              </a:spcBef>
              <a:spcAft>
                <a:spcPts val="0"/>
              </a:spcAft>
              <a:buNone/>
            </a:pPr>
            <a:r>
              <a:rPr lang="en-US" sz="1100" b="1">
                <a:solidFill>
                  <a:srgbClr val="111111"/>
                </a:solidFill>
                <a:latin typeface="Arial"/>
                <a:ea typeface="Arial"/>
                <a:cs typeface="Arial"/>
                <a:sym typeface="Arial"/>
              </a:rPr>
              <a:t>TO USE GENERATIVE AI TO PROVIDE REAL TIME RECOMMENDATIONS TO THE DRIVERS BY UNDERSTANDING BEHAVIOR'S PATTERNS</a:t>
            </a:r>
            <a:endParaRPr sz="1050">
              <a:solidFill>
                <a:schemeClr val="dk1"/>
              </a:solidFill>
              <a:latin typeface="Calibri"/>
              <a:ea typeface="Calibri"/>
              <a:cs typeface="Calibri"/>
              <a:sym typeface="Calibri"/>
            </a:endParaRPr>
          </a:p>
        </p:txBody>
      </p:sp>
      <p:sp>
        <p:nvSpPr>
          <p:cNvPr id="255" name="Google Shape;255;p11"/>
          <p:cNvSpPr/>
          <p:nvPr/>
        </p:nvSpPr>
        <p:spPr>
          <a:xfrm>
            <a:off x="3117266" y="4443742"/>
            <a:ext cx="5883859" cy="640035"/>
          </a:xfrm>
          <a:prstGeom prst="rect">
            <a:avLst/>
          </a:prstGeom>
          <a:noFill/>
          <a:ln>
            <a:noFill/>
          </a:ln>
        </p:spPr>
        <p:txBody>
          <a:bodyPr spcFirstLastPara="1" wrap="square" lIns="0" tIns="0" rIns="0" bIns="0" anchor="t" anchorCtr="0">
            <a:noAutofit/>
          </a:bodyPr>
          <a:lstStyle/>
          <a:p>
            <a:pPr marL="0" marR="0" lvl="0" indent="0" algn="just" rtl="0">
              <a:lnSpc>
                <a:spcPct val="168000"/>
              </a:lnSpc>
              <a:spcBef>
                <a:spcPts val="0"/>
              </a:spcBef>
              <a:spcAft>
                <a:spcPts val="0"/>
              </a:spcAft>
              <a:buNone/>
            </a:pPr>
            <a:r>
              <a:rPr lang="en-US" sz="1000" b="1">
                <a:solidFill>
                  <a:srgbClr val="111111"/>
                </a:solidFill>
                <a:latin typeface="Work Sans"/>
                <a:ea typeface="Work Sans"/>
                <a:cs typeface="Work Sans"/>
                <a:sym typeface="Work Sans"/>
              </a:rPr>
              <a:t>GENERATIVE AI FOR REAL-TIME RECOMMENDATIONS AIMS TO </a:t>
            </a:r>
            <a:endParaRPr sz="1000">
              <a:solidFill>
                <a:schemeClr val="dk1"/>
              </a:solidFill>
              <a:latin typeface="Calibri"/>
              <a:ea typeface="Calibri"/>
              <a:cs typeface="Calibri"/>
              <a:sym typeface="Calibri"/>
            </a:endParaRPr>
          </a:p>
          <a:p>
            <a:pPr marL="0" marR="0" lvl="0" indent="0" algn="just" rtl="0">
              <a:lnSpc>
                <a:spcPct val="168000"/>
              </a:lnSpc>
              <a:spcBef>
                <a:spcPts val="0"/>
              </a:spcBef>
              <a:spcAft>
                <a:spcPts val="0"/>
              </a:spcAft>
              <a:buNone/>
            </a:pPr>
            <a:r>
              <a:rPr lang="en-US" sz="1000" b="1">
                <a:solidFill>
                  <a:srgbClr val="111111"/>
                </a:solidFill>
                <a:latin typeface="Work Sans"/>
                <a:ea typeface="Work Sans"/>
                <a:cs typeface="Work Sans"/>
                <a:sym typeface="Work Sans"/>
              </a:rPr>
              <a:t>CREATE A SAFER DRIVING EXPERIENCE BY LEVERAGING DATA TO GUIDE DRIVERS IN MAKING INFORMED CHOICES ON THE ROAD</a:t>
            </a:r>
            <a:endParaRPr sz="1000">
              <a:solidFill>
                <a:schemeClr val="dk1"/>
              </a:solidFill>
              <a:latin typeface="Calibri"/>
              <a:ea typeface="Calibri"/>
              <a:cs typeface="Calibri"/>
              <a:sym typeface="Calibri"/>
            </a:endParaRPr>
          </a:p>
        </p:txBody>
      </p:sp>
      <p:pic>
        <p:nvPicPr>
          <p:cNvPr id="256" name="Google Shape;256;p11" descr="https://images.unsplash.com/photo-1599202860130-f600f4948364?crop=entropy&amp;cs=tinysrgb&amp;fit=max&amp;fm=jpg&amp;ixid=M3wyMTIyMnwwfDF8c2VhcmNofDh8fG1hcHMlMjBnZW4lMjBhaXxlbnwwfHx8fDE3MDg1OTUwOTB8MA&amp;ixlib=rb-4.0.3&amp;q=80&amp;w=1080"/>
          <p:cNvPicPr preferRelativeResize="0"/>
          <p:nvPr/>
        </p:nvPicPr>
        <p:blipFill rotWithShape="1">
          <a:blip r:embed="rId4">
            <a:alphaModFix/>
          </a:blip>
          <a:srcRect/>
          <a:stretch/>
        </p:blipFill>
        <p:spPr>
          <a:xfrm>
            <a:off x="-471224" y="8355"/>
            <a:ext cx="3423816" cy="5125514"/>
          </a:xfrm>
          <a:prstGeom prst="rect">
            <a:avLst/>
          </a:prstGeom>
          <a:noFill/>
          <a:ln>
            <a:noFill/>
          </a:ln>
        </p:spPr>
      </p:pic>
      <p:sp>
        <p:nvSpPr>
          <p:cNvPr id="257" name="Google Shape;257;p11"/>
          <p:cNvSpPr/>
          <p:nvPr/>
        </p:nvSpPr>
        <p:spPr>
          <a:xfrm>
            <a:off x="6507184" y="1732858"/>
            <a:ext cx="3657600" cy="32004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1800" b="1">
                <a:solidFill>
                  <a:srgbClr val="111111"/>
                </a:solidFill>
                <a:latin typeface="Arial"/>
                <a:ea typeface="Arial"/>
                <a:cs typeface="Arial"/>
                <a:sym typeface="Arial"/>
              </a:rPr>
              <a:t>WITH OUR SOLUTION</a:t>
            </a:r>
            <a:endParaRPr sz="1800">
              <a:solidFill>
                <a:schemeClr val="dk1"/>
              </a:solidFill>
              <a:latin typeface="Calibri"/>
              <a:ea typeface="Calibri"/>
              <a:cs typeface="Calibri"/>
              <a:sym typeface="Calibri"/>
            </a:endParaRPr>
          </a:p>
        </p:txBody>
      </p:sp>
      <p:cxnSp>
        <p:nvCxnSpPr>
          <p:cNvPr id="258" name="Google Shape;258;p11"/>
          <p:cNvCxnSpPr/>
          <p:nvPr/>
        </p:nvCxnSpPr>
        <p:spPr>
          <a:xfrm rot="-5400000">
            <a:off x="5067171" y="2983909"/>
            <a:ext cx="2502588" cy="0"/>
          </a:xfrm>
          <a:prstGeom prst="straightConnector1">
            <a:avLst/>
          </a:prstGeom>
          <a:solidFill>
            <a:srgbClr val="F7F9F9"/>
          </a:solidFill>
          <a:ln w="21150" cap="flat" cmpd="sng">
            <a:solidFill>
              <a:srgbClr val="111111"/>
            </a:solidFill>
            <a:prstDash val="solid"/>
            <a:round/>
            <a:headEnd type="none" w="sm" len="sm"/>
            <a:tailEnd type="none" w="sm" len="sm"/>
          </a:ln>
        </p:spPr>
      </p:cxnSp>
      <p:sp>
        <p:nvSpPr>
          <p:cNvPr id="259" name="Google Shape;259;p11"/>
          <p:cNvSpPr/>
          <p:nvPr/>
        </p:nvSpPr>
        <p:spPr>
          <a:xfrm>
            <a:off x="6679955" y="2162338"/>
            <a:ext cx="2108984" cy="532728"/>
          </a:xfrm>
          <a:prstGeom prst="roundRect">
            <a:avLst>
              <a:gd name="adj" fmla="val 20000"/>
            </a:avLst>
          </a:prstGeom>
          <a:solidFill>
            <a:srgbClr val="444444"/>
          </a:solidFill>
          <a:ln>
            <a:noFill/>
          </a:ln>
        </p:spPr>
        <p:txBody>
          <a:bodyPr spcFirstLastPara="1" wrap="square" lIns="117150" tIns="62875" rIns="117150" bIns="62875" anchor="ctr" anchorCtr="0">
            <a:noAutofit/>
          </a:bodyPr>
          <a:lstStyle/>
          <a:p>
            <a:pPr marL="0" marR="0" lvl="0" indent="0" algn="ctr" rtl="0">
              <a:lnSpc>
                <a:spcPct val="180000"/>
              </a:lnSpc>
              <a:spcBef>
                <a:spcPts val="0"/>
              </a:spcBef>
              <a:spcAft>
                <a:spcPts val="0"/>
              </a:spcAft>
              <a:buNone/>
            </a:pPr>
            <a:r>
              <a:rPr lang="en-US" sz="1200" b="1">
                <a:solidFill>
                  <a:srgbClr val="FFFFFF"/>
                </a:solidFill>
                <a:latin typeface="ABeeZee"/>
                <a:ea typeface="ABeeZee"/>
                <a:cs typeface="ABeeZee"/>
                <a:sym typeface="ABeeZee"/>
              </a:rPr>
              <a:t>SAFER DRIVING EXPERIENCE</a:t>
            </a:r>
            <a:endParaRPr sz="1200" b="1">
              <a:solidFill>
                <a:schemeClr val="dk1"/>
              </a:solidFill>
              <a:latin typeface="Calibri"/>
              <a:ea typeface="Calibri"/>
              <a:cs typeface="Calibri"/>
              <a:sym typeface="Calibri"/>
            </a:endParaRPr>
          </a:p>
        </p:txBody>
      </p:sp>
      <p:sp>
        <p:nvSpPr>
          <p:cNvPr id="260" name="Google Shape;260;p11"/>
          <p:cNvSpPr/>
          <p:nvPr/>
        </p:nvSpPr>
        <p:spPr>
          <a:xfrm>
            <a:off x="6679955" y="2904483"/>
            <a:ext cx="2108985" cy="536411"/>
          </a:xfrm>
          <a:prstGeom prst="roundRect">
            <a:avLst>
              <a:gd name="adj" fmla="val 20000"/>
            </a:avLst>
          </a:prstGeom>
          <a:solidFill>
            <a:srgbClr val="444444"/>
          </a:solidFill>
          <a:ln>
            <a:noFill/>
          </a:ln>
        </p:spPr>
        <p:txBody>
          <a:bodyPr spcFirstLastPara="1" wrap="square" lIns="117150" tIns="63325" rIns="117150" bIns="63325" anchor="ctr" anchorCtr="0">
            <a:noAutofit/>
          </a:bodyPr>
          <a:lstStyle/>
          <a:p>
            <a:pPr marL="0" marR="0" lvl="0" indent="0" algn="ctr" rtl="0">
              <a:lnSpc>
                <a:spcPct val="216000"/>
              </a:lnSpc>
              <a:spcBef>
                <a:spcPts val="0"/>
              </a:spcBef>
              <a:spcAft>
                <a:spcPts val="0"/>
              </a:spcAft>
              <a:buNone/>
            </a:pPr>
            <a:r>
              <a:rPr lang="en-US" sz="1000" b="1">
                <a:solidFill>
                  <a:srgbClr val="FFFFFF"/>
                </a:solidFill>
                <a:latin typeface="ABeeZee"/>
                <a:ea typeface="ABeeZee"/>
                <a:cs typeface="ABeeZee"/>
                <a:sym typeface="ABeeZee"/>
              </a:rPr>
              <a:t>LOWER COLLISIONS BY 15%</a:t>
            </a:r>
            <a:endParaRPr sz="1200" b="1">
              <a:solidFill>
                <a:schemeClr val="dk1"/>
              </a:solidFill>
              <a:latin typeface="Calibri"/>
              <a:ea typeface="Calibri"/>
              <a:cs typeface="Calibri"/>
              <a:sym typeface="Calibri"/>
            </a:endParaRPr>
          </a:p>
        </p:txBody>
      </p:sp>
      <p:sp>
        <p:nvSpPr>
          <p:cNvPr id="261" name="Google Shape;261;p11"/>
          <p:cNvSpPr/>
          <p:nvPr/>
        </p:nvSpPr>
        <p:spPr>
          <a:xfrm>
            <a:off x="6679954" y="3708072"/>
            <a:ext cx="2108985" cy="523875"/>
          </a:xfrm>
          <a:prstGeom prst="roundRect">
            <a:avLst>
              <a:gd name="adj" fmla="val 20000"/>
            </a:avLst>
          </a:prstGeom>
          <a:solidFill>
            <a:srgbClr val="444444"/>
          </a:solidFill>
          <a:ln>
            <a:noFill/>
          </a:ln>
        </p:spPr>
        <p:txBody>
          <a:bodyPr spcFirstLastPara="1" wrap="square" lIns="117150" tIns="61825" rIns="117150" bIns="61825" anchor="ctr" anchorCtr="0">
            <a:noAutofit/>
          </a:bodyPr>
          <a:lstStyle/>
          <a:p>
            <a:pPr marL="0" marR="0" lvl="0" indent="0" algn="ctr" rtl="0">
              <a:lnSpc>
                <a:spcPct val="180000"/>
              </a:lnSpc>
              <a:spcBef>
                <a:spcPts val="0"/>
              </a:spcBef>
              <a:spcAft>
                <a:spcPts val="0"/>
              </a:spcAft>
              <a:buNone/>
            </a:pPr>
            <a:r>
              <a:rPr lang="en-US" sz="1200" b="1">
                <a:solidFill>
                  <a:srgbClr val="FFFFFF"/>
                </a:solidFill>
                <a:latin typeface="ABeeZee"/>
                <a:ea typeface="ABeeZee"/>
                <a:cs typeface="ABeeZee"/>
                <a:sym typeface="ABeeZee"/>
              </a:rPr>
              <a:t>LOWER COST TO THE CITY</a:t>
            </a:r>
            <a:endParaRPr sz="1200" b="1">
              <a:solidFill>
                <a:schemeClr val="dk1"/>
              </a:solidFill>
              <a:latin typeface="Calibri"/>
              <a:ea typeface="Calibri"/>
              <a:cs typeface="Calibri"/>
              <a:sym typeface="Calibri"/>
            </a:endParaRPr>
          </a:p>
        </p:txBody>
      </p:sp>
      <p:sp>
        <p:nvSpPr>
          <p:cNvPr id="262" name="Google Shape;262;p11"/>
          <p:cNvSpPr/>
          <p:nvPr/>
        </p:nvSpPr>
        <p:spPr>
          <a:xfrm>
            <a:off x="3449126" y="2154565"/>
            <a:ext cx="2394856" cy="545263"/>
          </a:xfrm>
          <a:prstGeom prst="roundRect">
            <a:avLst>
              <a:gd name="adj" fmla="val 20000"/>
            </a:avLst>
          </a:prstGeom>
          <a:solidFill>
            <a:srgbClr val="444444"/>
          </a:solidFill>
          <a:ln>
            <a:noFill/>
          </a:ln>
        </p:spPr>
        <p:txBody>
          <a:bodyPr spcFirstLastPara="1" wrap="square" lIns="133025" tIns="64350" rIns="133025" bIns="64350" anchor="ctr" anchorCtr="0">
            <a:noAutofit/>
          </a:bodyPr>
          <a:lstStyle/>
          <a:p>
            <a:pPr marL="0" marR="0" lvl="0" indent="0" algn="ctr" rtl="0">
              <a:lnSpc>
                <a:spcPct val="171818"/>
              </a:lnSpc>
              <a:spcBef>
                <a:spcPts val="0"/>
              </a:spcBef>
              <a:spcAft>
                <a:spcPts val="0"/>
              </a:spcAft>
              <a:buNone/>
            </a:pPr>
            <a:r>
              <a:rPr lang="en-US" sz="1100" b="1">
                <a:solidFill>
                  <a:srgbClr val="FFFFFF"/>
                </a:solidFill>
                <a:latin typeface="ABeeZee"/>
                <a:ea typeface="ABeeZee"/>
                <a:cs typeface="ABeeZee"/>
                <a:sym typeface="ABeeZee"/>
              </a:rPr>
              <a:t>UNAIDED &amp; UNSAFE DRIVING EXPERIENCE</a:t>
            </a:r>
            <a:endParaRPr sz="1050">
              <a:solidFill>
                <a:schemeClr val="dk1"/>
              </a:solidFill>
              <a:latin typeface="Calibri"/>
              <a:ea typeface="Calibri"/>
              <a:cs typeface="Calibri"/>
              <a:sym typeface="Calibri"/>
            </a:endParaRPr>
          </a:p>
        </p:txBody>
      </p:sp>
      <p:sp>
        <p:nvSpPr>
          <p:cNvPr id="263" name="Google Shape;263;p11"/>
          <p:cNvSpPr/>
          <p:nvPr/>
        </p:nvSpPr>
        <p:spPr>
          <a:xfrm>
            <a:off x="3449126" y="2914314"/>
            <a:ext cx="2394856" cy="536411"/>
          </a:xfrm>
          <a:prstGeom prst="roundRect">
            <a:avLst>
              <a:gd name="adj" fmla="val 20000"/>
            </a:avLst>
          </a:prstGeom>
          <a:solidFill>
            <a:srgbClr val="444444"/>
          </a:solidFill>
          <a:ln>
            <a:noFill/>
          </a:ln>
        </p:spPr>
        <p:txBody>
          <a:bodyPr spcFirstLastPara="1" wrap="square" lIns="133025" tIns="63325" rIns="133025" bIns="63325" anchor="ctr" anchorCtr="0">
            <a:noAutofit/>
          </a:bodyPr>
          <a:lstStyle/>
          <a:p>
            <a:pPr marL="0" marR="0" lvl="0" indent="0" algn="ctr" rtl="0">
              <a:lnSpc>
                <a:spcPct val="171818"/>
              </a:lnSpc>
              <a:spcBef>
                <a:spcPts val="0"/>
              </a:spcBef>
              <a:spcAft>
                <a:spcPts val="0"/>
              </a:spcAft>
              <a:buNone/>
            </a:pPr>
            <a:r>
              <a:rPr lang="en-US" sz="1100" b="1">
                <a:solidFill>
                  <a:srgbClr val="FFFFFF"/>
                </a:solidFill>
                <a:latin typeface="ABeeZee"/>
                <a:ea typeface="ABeeZee"/>
                <a:cs typeface="ABeeZee"/>
                <a:sym typeface="ABeeZee"/>
              </a:rPr>
              <a:t>CONTINUED GROWTH OF COLLISIONS</a:t>
            </a:r>
            <a:endParaRPr sz="1050" b="1">
              <a:solidFill>
                <a:schemeClr val="dk1"/>
              </a:solidFill>
              <a:latin typeface="Calibri"/>
              <a:ea typeface="Calibri"/>
              <a:cs typeface="Calibri"/>
              <a:sym typeface="Calibri"/>
            </a:endParaRPr>
          </a:p>
        </p:txBody>
      </p:sp>
      <p:sp>
        <p:nvSpPr>
          <p:cNvPr id="264" name="Google Shape;264;p11"/>
          <p:cNvSpPr/>
          <p:nvPr/>
        </p:nvSpPr>
        <p:spPr>
          <a:xfrm>
            <a:off x="3449126" y="3708072"/>
            <a:ext cx="2394856" cy="523875"/>
          </a:xfrm>
          <a:prstGeom prst="roundRect">
            <a:avLst>
              <a:gd name="adj" fmla="val 20000"/>
            </a:avLst>
          </a:prstGeom>
          <a:solidFill>
            <a:srgbClr val="444444"/>
          </a:solidFill>
          <a:ln>
            <a:noFill/>
          </a:ln>
        </p:spPr>
        <p:txBody>
          <a:bodyPr spcFirstLastPara="1" wrap="square" lIns="133025" tIns="61825" rIns="133025" bIns="61825" anchor="ctr" anchorCtr="0">
            <a:noAutofit/>
          </a:bodyPr>
          <a:lstStyle/>
          <a:p>
            <a:pPr marL="0" marR="0" lvl="0" indent="0" algn="ctr" rtl="0">
              <a:lnSpc>
                <a:spcPct val="171818"/>
              </a:lnSpc>
              <a:spcBef>
                <a:spcPts val="0"/>
              </a:spcBef>
              <a:spcAft>
                <a:spcPts val="0"/>
              </a:spcAft>
              <a:buNone/>
            </a:pPr>
            <a:r>
              <a:rPr lang="en-US" sz="1100" b="1">
                <a:solidFill>
                  <a:srgbClr val="FFFFFF"/>
                </a:solidFill>
                <a:latin typeface="ABeeZee"/>
                <a:ea typeface="ABeeZee"/>
                <a:cs typeface="ABeeZee"/>
                <a:sym typeface="ABeeZee"/>
              </a:rPr>
              <a:t>HIGHER COSTS TO THE CITY</a:t>
            </a:r>
            <a:endParaRPr sz="1050" b="1">
              <a:solidFill>
                <a:schemeClr val="dk1"/>
              </a:solidFill>
              <a:latin typeface="Calibri"/>
              <a:ea typeface="Calibri"/>
              <a:cs typeface="Calibri"/>
              <a:sym typeface="Calibri"/>
            </a:endParaRPr>
          </a:p>
        </p:txBody>
      </p:sp>
      <p:pic>
        <p:nvPicPr>
          <p:cNvPr id="265" name="Google Shape;265;p11" descr="https://pitch-assets-ccb95893-de3f-4266-973c-20049231b248.s3.eu-west-1.amazonaws.com/try-pitch-pdf-export-logo.svg">
            <a:hlinkClick r:id="rId5"/>
          </p:cNvPr>
          <p:cNvPicPr preferRelativeResize="0"/>
          <p:nvPr/>
        </p:nvPicPr>
        <p:blipFill rotWithShape="1">
          <a:blip r:embed="rId6">
            <a:alphaModFix/>
          </a:blip>
          <a:srcRect/>
          <a:stretch/>
        </p:blipFill>
        <p:spPr>
          <a:xfrm>
            <a:off x="136595" y="4803153"/>
            <a:ext cx="515221" cy="227303"/>
          </a:xfrm>
          <a:prstGeom prst="rect">
            <a:avLst/>
          </a:prstGeom>
          <a:noFill/>
          <a:ln>
            <a:noFill/>
          </a:ln>
        </p:spPr>
      </p:pic>
      <p:sp>
        <p:nvSpPr>
          <p:cNvPr id="266" name="Google Shape;266;p11"/>
          <p:cNvSpPr/>
          <p:nvPr/>
        </p:nvSpPr>
        <p:spPr>
          <a:xfrm>
            <a:off x="-471223" y="-3117"/>
            <a:ext cx="9691424" cy="5248137"/>
          </a:xfrm>
          <a:prstGeom prst="roundRect">
            <a:avLst>
              <a:gd name="adj" fmla="val -17099"/>
            </a:avLst>
          </a:prstGeom>
          <a:solidFill>
            <a:srgbClr val="111111">
              <a:alpha val="78823"/>
            </a:srgbClr>
          </a:solidFill>
          <a:ln>
            <a:noFill/>
          </a:ln>
        </p:spPr>
        <p:txBody>
          <a:bodyPr spcFirstLastPara="1" wrap="square" lIns="517700" tIns="631325" rIns="517700" bIns="631325"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sp>
        <p:nvSpPr>
          <p:cNvPr id="267" name="Google Shape;267;p11"/>
          <p:cNvSpPr/>
          <p:nvPr/>
        </p:nvSpPr>
        <p:spPr>
          <a:xfrm>
            <a:off x="-235612" y="1683847"/>
            <a:ext cx="8963974" cy="1371397"/>
          </a:xfrm>
          <a:prstGeom prst="roundRect">
            <a:avLst>
              <a:gd name="adj" fmla="val -66677"/>
            </a:avLst>
          </a:prstGeom>
          <a:solidFill>
            <a:schemeClr val="dk1">
              <a:alpha val="26666"/>
            </a:schemeClr>
          </a:solidFill>
          <a:ln>
            <a:noFill/>
          </a:ln>
        </p:spPr>
        <p:txBody>
          <a:bodyPr spcFirstLastPara="1" wrap="square" lIns="504075" tIns="161900" rIns="504075" bIns="161900"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sp>
        <p:nvSpPr>
          <p:cNvPr id="268" name="Google Shape;268;p11"/>
          <p:cNvSpPr/>
          <p:nvPr/>
        </p:nvSpPr>
        <p:spPr>
          <a:xfrm>
            <a:off x="136595" y="1913346"/>
            <a:ext cx="8183060" cy="822960"/>
          </a:xfrm>
          <a:prstGeom prst="rect">
            <a:avLst/>
          </a:prstGeom>
          <a:noFill/>
          <a:ln>
            <a:noFill/>
          </a:ln>
        </p:spPr>
        <p:txBody>
          <a:bodyPr spcFirstLastPara="1" wrap="square" lIns="0" tIns="0" rIns="0" bIns="0" anchor="t" anchorCtr="0">
            <a:noAutofit/>
          </a:bodyPr>
          <a:lstStyle/>
          <a:p>
            <a:pPr marL="0" marR="0" lvl="0" indent="0" algn="just" rtl="0">
              <a:lnSpc>
                <a:spcPct val="154285"/>
              </a:lnSpc>
              <a:spcBef>
                <a:spcPts val="0"/>
              </a:spcBef>
              <a:spcAft>
                <a:spcPts val="0"/>
              </a:spcAft>
              <a:buNone/>
            </a:pPr>
            <a:r>
              <a:rPr lang="en-US" sz="1400" b="1">
                <a:solidFill>
                  <a:srgbClr val="FFFFFF"/>
                </a:solidFill>
                <a:latin typeface="Arimo"/>
                <a:ea typeface="Arimo"/>
                <a:cs typeface="Arimo"/>
                <a:sym typeface="Arimo"/>
              </a:rPr>
              <a:t> BY HARNESSING THE POWER OF CUTTING-EDGE AI, OUR GOAL IS TO   ENSURE SAFER JOURNEYS AND EMPOWER EVERY STAKEHOLDER WITH THE CONFIDENCE TO MAKE INFORMED DECISIONS.</a:t>
            </a:r>
            <a:endParaRPr sz="135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F9F9"/>
        </a:solidFill>
        <a:effectLst/>
      </p:bgPr>
    </p:bg>
    <p:spTree>
      <p:nvGrpSpPr>
        <p:cNvPr id="1" name="Shape 273"/>
        <p:cNvGrpSpPr/>
        <p:nvPr/>
      </p:nvGrpSpPr>
      <p:grpSpPr>
        <a:xfrm>
          <a:off x="0" y="0"/>
          <a:ext cx="0" cy="0"/>
          <a:chOff x="0" y="0"/>
          <a:chExt cx="0" cy="0"/>
        </a:xfrm>
      </p:grpSpPr>
      <p:pic>
        <p:nvPicPr>
          <p:cNvPr id="274" name="Google Shape;274;p12" descr="https://pitch-assets-ccb95893-de3f-4266-973c-20049231b248.s3.eu-west-1.amazonaws.com/4d842982-8217-4ba0-ab5c-961fc084e387?pitch-bytes=1166123&amp;pitch-content-type=image%2Fjpeg"/>
          <p:cNvPicPr preferRelativeResize="0"/>
          <p:nvPr/>
        </p:nvPicPr>
        <p:blipFill rotWithShape="1">
          <a:blip r:embed="rId3">
            <a:alphaModFix/>
          </a:blip>
          <a:srcRect t="7802" b="7802"/>
          <a:stretch/>
        </p:blipFill>
        <p:spPr>
          <a:xfrm>
            <a:off x="0" y="0"/>
            <a:ext cx="9144000" cy="5143500"/>
          </a:xfrm>
          <a:prstGeom prst="rect">
            <a:avLst/>
          </a:prstGeom>
          <a:noFill/>
          <a:ln>
            <a:noFill/>
          </a:ln>
        </p:spPr>
      </p:pic>
      <p:sp>
        <p:nvSpPr>
          <p:cNvPr id="275" name="Google Shape;275;p12"/>
          <p:cNvSpPr/>
          <p:nvPr/>
        </p:nvSpPr>
        <p:spPr>
          <a:xfrm>
            <a:off x="-23812" y="0"/>
            <a:ext cx="166688" cy="5166500"/>
          </a:xfrm>
          <a:prstGeom prst="roundRect">
            <a:avLst>
              <a:gd name="adj" fmla="val -54857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2"/>
          <p:cNvSpPr/>
          <p:nvPr/>
        </p:nvSpPr>
        <p:spPr>
          <a:xfrm>
            <a:off x="9001163" y="0"/>
            <a:ext cx="166688" cy="5143500"/>
          </a:xfrm>
          <a:prstGeom prst="roundRect">
            <a:avLst>
              <a:gd name="adj" fmla="val -54857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2"/>
          <p:cNvSpPr/>
          <p:nvPr/>
        </p:nvSpPr>
        <p:spPr>
          <a:xfrm>
            <a:off x="356" y="-23812"/>
            <a:ext cx="9143398" cy="166688"/>
          </a:xfrm>
          <a:prstGeom prst="roundRect">
            <a:avLst>
              <a:gd name="adj" fmla="val -54857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2"/>
          <p:cNvSpPr/>
          <p:nvPr/>
        </p:nvSpPr>
        <p:spPr>
          <a:xfrm>
            <a:off x="356" y="4999813"/>
            <a:ext cx="9143398" cy="166687"/>
          </a:xfrm>
          <a:prstGeom prst="roundRect">
            <a:avLst>
              <a:gd name="adj" fmla="val -548573"/>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2"/>
          <p:cNvSpPr/>
          <p:nvPr/>
        </p:nvSpPr>
        <p:spPr>
          <a:xfrm>
            <a:off x="476250" y="476250"/>
            <a:ext cx="914400" cy="18288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endParaRPr sz="900">
              <a:solidFill>
                <a:schemeClr val="dk1"/>
              </a:solidFill>
              <a:latin typeface="Calibri"/>
              <a:ea typeface="Calibri"/>
              <a:cs typeface="Calibri"/>
              <a:sym typeface="Calibri"/>
            </a:endParaRPr>
          </a:p>
        </p:txBody>
      </p:sp>
      <p:sp>
        <p:nvSpPr>
          <p:cNvPr id="280" name="Google Shape;280;p12"/>
          <p:cNvSpPr/>
          <p:nvPr/>
        </p:nvSpPr>
        <p:spPr>
          <a:xfrm>
            <a:off x="476250" y="710565"/>
            <a:ext cx="914400" cy="18288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endParaRPr sz="900">
              <a:solidFill>
                <a:schemeClr val="dk1"/>
              </a:solidFill>
              <a:latin typeface="Calibri"/>
              <a:ea typeface="Calibri"/>
              <a:cs typeface="Calibri"/>
              <a:sym typeface="Calibri"/>
            </a:endParaRPr>
          </a:p>
        </p:txBody>
      </p:sp>
      <p:sp>
        <p:nvSpPr>
          <p:cNvPr id="281" name="Google Shape;281;p12"/>
          <p:cNvSpPr/>
          <p:nvPr/>
        </p:nvSpPr>
        <p:spPr>
          <a:xfrm>
            <a:off x="476250" y="944880"/>
            <a:ext cx="914400" cy="18288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endParaRPr sz="900">
              <a:solidFill>
                <a:schemeClr val="dk1"/>
              </a:solidFill>
              <a:latin typeface="Calibri"/>
              <a:ea typeface="Calibri"/>
              <a:cs typeface="Calibri"/>
              <a:sym typeface="Calibri"/>
            </a:endParaRPr>
          </a:p>
        </p:txBody>
      </p:sp>
      <p:sp>
        <p:nvSpPr>
          <p:cNvPr id="282" name="Google Shape;282;p12"/>
          <p:cNvSpPr/>
          <p:nvPr/>
        </p:nvSpPr>
        <p:spPr>
          <a:xfrm>
            <a:off x="145659" y="108977"/>
            <a:ext cx="8885970" cy="4894058"/>
          </a:xfrm>
          <a:prstGeom prst="roundRect">
            <a:avLst>
              <a:gd name="adj" fmla="val -18684"/>
            </a:avLst>
          </a:prstGeom>
          <a:solidFill>
            <a:srgbClr val="111111">
              <a:alpha val="45882"/>
            </a:srgbClr>
          </a:solidFill>
          <a:ln>
            <a:noFill/>
          </a:ln>
        </p:spPr>
        <p:txBody>
          <a:bodyPr spcFirstLastPara="1" wrap="square" lIns="493650" tIns="577750" rIns="493650" bIns="577750"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sp>
        <p:nvSpPr>
          <p:cNvPr id="284" name="Google Shape;284;p12"/>
          <p:cNvSpPr/>
          <p:nvPr/>
        </p:nvSpPr>
        <p:spPr>
          <a:xfrm>
            <a:off x="2021925" y="1369974"/>
            <a:ext cx="6400800" cy="1885950"/>
          </a:xfrm>
          <a:prstGeom prst="rect">
            <a:avLst/>
          </a:prstGeom>
          <a:noFill/>
          <a:ln>
            <a:noFill/>
          </a:ln>
        </p:spPr>
        <p:txBody>
          <a:bodyPr spcFirstLastPara="1" wrap="square" lIns="0" tIns="0" rIns="0" bIns="0" anchor="t" anchorCtr="0">
            <a:noAutofit/>
          </a:bodyPr>
          <a:lstStyle/>
          <a:p>
            <a:pPr marL="0" marR="0" lvl="0" indent="0" algn="l" rtl="0">
              <a:lnSpc>
                <a:spcPct val="109191"/>
              </a:lnSpc>
              <a:spcBef>
                <a:spcPts val="0"/>
              </a:spcBef>
              <a:spcAft>
                <a:spcPts val="0"/>
              </a:spcAft>
              <a:buNone/>
            </a:pPr>
            <a:r>
              <a:rPr lang="en-US" sz="6800" b="1" dirty="0">
                <a:solidFill>
                  <a:srgbClr val="FFFFFF"/>
                </a:solidFill>
                <a:latin typeface="Arial"/>
                <a:ea typeface="Arial"/>
                <a:cs typeface="Arial"/>
                <a:sym typeface="Arial"/>
              </a:rPr>
              <a:t>HOW DOES IT WORK?</a:t>
            </a:r>
            <a:endParaRPr sz="6750" dirty="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0"/>
        <p:cNvGrpSpPr/>
        <p:nvPr/>
      </p:nvGrpSpPr>
      <p:grpSpPr>
        <a:xfrm>
          <a:off x="0" y="0"/>
          <a:ext cx="0" cy="0"/>
          <a:chOff x="0" y="0"/>
          <a:chExt cx="0" cy="0"/>
        </a:xfrm>
      </p:grpSpPr>
      <p:sp>
        <p:nvSpPr>
          <p:cNvPr id="291" name="Google Shape;291;p13"/>
          <p:cNvSpPr/>
          <p:nvPr/>
        </p:nvSpPr>
        <p:spPr>
          <a:xfrm>
            <a:off x="202037" y="1791191"/>
            <a:ext cx="1776427" cy="1100116"/>
          </a:xfrm>
          <a:prstGeom prst="roundRect">
            <a:avLst>
              <a:gd name="adj" fmla="val 18166"/>
            </a:avLst>
          </a:prstGeom>
          <a:solidFill>
            <a:srgbClr val="F7F9F9"/>
          </a:solidFill>
          <a:ln>
            <a:noFill/>
          </a:ln>
        </p:spPr>
        <p:txBody>
          <a:bodyPr spcFirstLastPara="1" wrap="square" lIns="98675" tIns="129875" rIns="98675" bIns="129875" anchor="ctr" anchorCtr="0">
            <a:noAutofit/>
          </a:bodyPr>
          <a:lstStyle/>
          <a:p>
            <a:pPr marL="0" marR="0" lvl="0" indent="0" algn="just"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pic>
        <p:nvPicPr>
          <p:cNvPr id="292" name="Google Shape;292;p13" descr="https://pitch-assets-ccb95893-de3f-4266-973c-20049231b248.s3.eu-west-1.amazonaws.com/61ab6166-5198-4ead-aefd-b8dcd136360f?pitch-bytes=46859&amp;pitch-content-type=image%2Fpng"/>
          <p:cNvPicPr preferRelativeResize="0"/>
          <p:nvPr/>
        </p:nvPicPr>
        <p:blipFill rotWithShape="1">
          <a:blip r:embed="rId3">
            <a:alphaModFix/>
          </a:blip>
          <a:srcRect/>
          <a:stretch/>
        </p:blipFill>
        <p:spPr>
          <a:xfrm>
            <a:off x="7460715" y="3326551"/>
            <a:ext cx="1545490" cy="1563461"/>
          </a:xfrm>
          <a:prstGeom prst="rect">
            <a:avLst/>
          </a:prstGeom>
          <a:noFill/>
          <a:ln>
            <a:noFill/>
          </a:ln>
        </p:spPr>
      </p:pic>
      <p:sp>
        <p:nvSpPr>
          <p:cNvPr id="293" name="Google Shape;293;p13"/>
          <p:cNvSpPr/>
          <p:nvPr/>
        </p:nvSpPr>
        <p:spPr>
          <a:xfrm>
            <a:off x="476265" y="317303"/>
            <a:ext cx="8229600" cy="533400"/>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None/>
            </a:pPr>
            <a:r>
              <a:rPr lang="en-US" sz="3000" b="1">
                <a:solidFill>
                  <a:srgbClr val="111111"/>
                </a:solidFill>
                <a:latin typeface="Anybody"/>
                <a:ea typeface="Anybody"/>
                <a:cs typeface="Anybody"/>
                <a:sym typeface="Anybody"/>
              </a:rPr>
              <a:t>HOW DOES IT WORK?</a:t>
            </a:r>
            <a:endParaRPr sz="3000">
              <a:solidFill>
                <a:schemeClr val="dk1"/>
              </a:solidFill>
              <a:latin typeface="Calibri"/>
              <a:ea typeface="Calibri"/>
              <a:cs typeface="Calibri"/>
              <a:sym typeface="Calibri"/>
            </a:endParaRPr>
          </a:p>
        </p:txBody>
      </p:sp>
      <p:pic>
        <p:nvPicPr>
          <p:cNvPr id="294" name="Google Shape;294;p13" descr="https://pitch-assets-ccb95893-de3f-4266-973c-20049231b248.s3.eu-west-1.amazonaws.com/07ba5b48-affe-498f-b0f4-93df03f61bd6?pitch-bytes=158545&amp;pitch-content-type=image%2Fpng"/>
          <p:cNvPicPr preferRelativeResize="0"/>
          <p:nvPr/>
        </p:nvPicPr>
        <p:blipFill rotWithShape="1">
          <a:blip r:embed="rId4">
            <a:alphaModFix/>
          </a:blip>
          <a:srcRect/>
          <a:stretch/>
        </p:blipFill>
        <p:spPr>
          <a:xfrm flipH="1">
            <a:off x="139166" y="943676"/>
            <a:ext cx="1939194" cy="1124093"/>
          </a:xfrm>
          <a:prstGeom prst="rect">
            <a:avLst/>
          </a:prstGeom>
          <a:noFill/>
          <a:ln>
            <a:noFill/>
          </a:ln>
        </p:spPr>
      </p:pic>
      <p:pic>
        <p:nvPicPr>
          <p:cNvPr id="295" name="Google Shape;295;p13" descr="https://pitch-assets-ccb95893-de3f-4266-973c-20049231b248.s3.eu-west-1.amazonaws.com/9539d343-9cb8-4af5-9719-290c387f5de6?pitch-bytes=202702&amp;pitch-content-type=image%2Fpng"/>
          <p:cNvPicPr preferRelativeResize="0"/>
          <p:nvPr/>
        </p:nvPicPr>
        <p:blipFill rotWithShape="1">
          <a:blip r:embed="rId5">
            <a:alphaModFix/>
          </a:blip>
          <a:srcRect/>
          <a:stretch/>
        </p:blipFill>
        <p:spPr>
          <a:xfrm>
            <a:off x="510105" y="3127758"/>
            <a:ext cx="1081147" cy="1081147"/>
          </a:xfrm>
          <a:prstGeom prst="rect">
            <a:avLst/>
          </a:prstGeom>
          <a:noFill/>
          <a:ln>
            <a:noFill/>
          </a:ln>
        </p:spPr>
      </p:pic>
      <p:sp>
        <p:nvSpPr>
          <p:cNvPr id="296" name="Google Shape;296;p13"/>
          <p:cNvSpPr/>
          <p:nvPr/>
        </p:nvSpPr>
        <p:spPr>
          <a:xfrm>
            <a:off x="381658" y="4095865"/>
            <a:ext cx="1333500" cy="457200"/>
          </a:xfrm>
          <a:prstGeom prst="roundRect">
            <a:avLst>
              <a:gd name="adj" fmla="val 20000"/>
            </a:avLst>
          </a:prstGeom>
          <a:solidFill>
            <a:srgbClr val="F7F9F9"/>
          </a:solidFill>
          <a:ln>
            <a:noFill/>
          </a:ln>
        </p:spPr>
        <p:txBody>
          <a:bodyPr spcFirstLastPara="1" wrap="square" lIns="74075" tIns="53975" rIns="74075" bIns="53975" anchor="ctr" anchorCtr="0">
            <a:noAutofit/>
          </a:bodyPr>
          <a:lstStyle/>
          <a:p>
            <a:pPr marL="0" marR="0" lvl="0" indent="0" algn="ctr" rtl="0">
              <a:lnSpc>
                <a:spcPct val="171818"/>
              </a:lnSpc>
              <a:spcBef>
                <a:spcPts val="0"/>
              </a:spcBef>
              <a:spcAft>
                <a:spcPts val="0"/>
              </a:spcAft>
              <a:buNone/>
            </a:pPr>
            <a:r>
              <a:rPr lang="en-US" sz="1100">
                <a:solidFill>
                  <a:srgbClr val="111111"/>
                </a:solidFill>
                <a:latin typeface="Calibri"/>
                <a:ea typeface="Calibri"/>
                <a:cs typeface="Calibri"/>
                <a:sym typeface="Calibri"/>
              </a:rPr>
              <a:t>LLM MODEL</a:t>
            </a:r>
            <a:endParaRPr sz="1050">
              <a:solidFill>
                <a:schemeClr val="dk1"/>
              </a:solidFill>
              <a:latin typeface="Calibri"/>
              <a:ea typeface="Calibri"/>
              <a:cs typeface="Calibri"/>
              <a:sym typeface="Calibri"/>
            </a:endParaRPr>
          </a:p>
        </p:txBody>
      </p:sp>
      <p:sp>
        <p:nvSpPr>
          <p:cNvPr id="297" name="Google Shape;297;p13"/>
          <p:cNvSpPr/>
          <p:nvPr/>
        </p:nvSpPr>
        <p:spPr>
          <a:xfrm>
            <a:off x="367273" y="2918585"/>
            <a:ext cx="1828800" cy="240023"/>
          </a:xfrm>
          <a:prstGeom prst="rect">
            <a:avLst/>
          </a:prstGeom>
          <a:noFill/>
          <a:ln>
            <a:noFill/>
          </a:ln>
        </p:spPr>
        <p:txBody>
          <a:bodyPr spcFirstLastPara="1" wrap="square" lIns="0" tIns="0" rIns="0" bIns="0" anchor="t" anchorCtr="0">
            <a:spAutoFit/>
          </a:bodyPr>
          <a:lstStyle/>
          <a:p>
            <a:pPr marL="0" marR="0" lvl="0" indent="0" algn="l" rtl="0">
              <a:lnSpc>
                <a:spcPct val="171818"/>
              </a:lnSpc>
              <a:spcBef>
                <a:spcPts val="0"/>
              </a:spcBef>
              <a:spcAft>
                <a:spcPts val="0"/>
              </a:spcAft>
              <a:buNone/>
            </a:pPr>
            <a:r>
              <a:rPr lang="en-US" sz="1100" b="1">
                <a:solidFill>
                  <a:srgbClr val="444444"/>
                </a:solidFill>
                <a:latin typeface="Arial"/>
                <a:ea typeface="Arial"/>
                <a:cs typeface="Arial"/>
                <a:sym typeface="Arial"/>
              </a:rPr>
              <a:t>BEHAVIOUR PATTERNS </a:t>
            </a:r>
            <a:endParaRPr sz="1050">
              <a:solidFill>
                <a:schemeClr val="dk1"/>
              </a:solidFill>
              <a:latin typeface="Calibri"/>
              <a:ea typeface="Calibri"/>
              <a:cs typeface="Calibri"/>
              <a:sym typeface="Calibri"/>
            </a:endParaRPr>
          </a:p>
        </p:txBody>
      </p:sp>
      <p:cxnSp>
        <p:nvCxnSpPr>
          <p:cNvPr id="298" name="Google Shape;298;p13"/>
          <p:cNvCxnSpPr/>
          <p:nvPr/>
        </p:nvCxnSpPr>
        <p:spPr>
          <a:xfrm rot="-5400000">
            <a:off x="868140" y="2817966"/>
            <a:ext cx="360537" cy="0"/>
          </a:xfrm>
          <a:prstGeom prst="straightConnector1">
            <a:avLst/>
          </a:prstGeom>
          <a:solidFill>
            <a:srgbClr val="F7F9F9"/>
          </a:solidFill>
          <a:ln w="21150" cap="flat" cmpd="sng">
            <a:solidFill>
              <a:srgbClr val="FF0000"/>
            </a:solidFill>
            <a:prstDash val="solid"/>
            <a:round/>
            <a:headEnd type="none" w="sm" len="sm"/>
            <a:tailEnd type="triangle" w="med" len="med"/>
          </a:ln>
        </p:spPr>
      </p:cxnSp>
      <p:cxnSp>
        <p:nvCxnSpPr>
          <p:cNvPr id="299" name="Google Shape;299;p13"/>
          <p:cNvCxnSpPr/>
          <p:nvPr/>
        </p:nvCxnSpPr>
        <p:spPr>
          <a:xfrm>
            <a:off x="1850852" y="1581875"/>
            <a:ext cx="1594536" cy="0"/>
          </a:xfrm>
          <a:prstGeom prst="straightConnector1">
            <a:avLst/>
          </a:prstGeom>
          <a:solidFill>
            <a:srgbClr val="F7F9F9"/>
          </a:solidFill>
          <a:ln w="21150" cap="flat" cmpd="sng">
            <a:solidFill>
              <a:srgbClr val="A6A6A6"/>
            </a:solidFill>
            <a:prstDash val="solid"/>
            <a:round/>
            <a:headEnd type="none" w="sm" len="sm"/>
            <a:tailEnd type="triangle" w="med" len="med"/>
          </a:ln>
        </p:spPr>
      </p:cxnSp>
      <p:pic>
        <p:nvPicPr>
          <p:cNvPr id="300" name="Google Shape;300;p13" descr="https://pitch-assets-ccb95893-de3f-4266-973c-20049231b248.s3.eu-west-1.amazonaws.com/a270842c-314e-473c-8cca-59fc13d7344b?pitch-bytes=3003&amp;pitch-content-type=image%2Fpng"/>
          <p:cNvPicPr preferRelativeResize="0"/>
          <p:nvPr/>
        </p:nvPicPr>
        <p:blipFill rotWithShape="1">
          <a:blip r:embed="rId6">
            <a:alphaModFix/>
          </a:blip>
          <a:srcRect/>
          <a:stretch/>
        </p:blipFill>
        <p:spPr>
          <a:xfrm>
            <a:off x="2573422" y="1415910"/>
            <a:ext cx="337127" cy="331860"/>
          </a:xfrm>
          <a:prstGeom prst="rect">
            <a:avLst/>
          </a:prstGeom>
          <a:noFill/>
          <a:ln>
            <a:noFill/>
          </a:ln>
        </p:spPr>
      </p:pic>
      <p:cxnSp>
        <p:nvCxnSpPr>
          <p:cNvPr id="301" name="Google Shape;301;p13"/>
          <p:cNvCxnSpPr/>
          <p:nvPr/>
        </p:nvCxnSpPr>
        <p:spPr>
          <a:xfrm rot="5400000">
            <a:off x="2288742" y="2201024"/>
            <a:ext cx="906223" cy="0"/>
          </a:xfrm>
          <a:prstGeom prst="straightConnector1">
            <a:avLst/>
          </a:prstGeom>
          <a:solidFill>
            <a:srgbClr val="F7F9F9"/>
          </a:solidFill>
          <a:ln w="21150" cap="flat" cmpd="sng">
            <a:solidFill>
              <a:srgbClr val="A6A6A6"/>
            </a:solidFill>
            <a:prstDash val="solid"/>
            <a:round/>
            <a:headEnd type="none" w="sm" len="sm"/>
            <a:tailEnd type="none" w="sm" len="sm"/>
          </a:ln>
        </p:spPr>
      </p:cxnSp>
      <p:sp>
        <p:nvSpPr>
          <p:cNvPr id="302" name="Google Shape;302;p13"/>
          <p:cNvSpPr/>
          <p:nvPr/>
        </p:nvSpPr>
        <p:spPr>
          <a:xfrm>
            <a:off x="2213677" y="2665412"/>
            <a:ext cx="1449284" cy="869011"/>
          </a:xfrm>
          <a:prstGeom prst="roundRect">
            <a:avLst>
              <a:gd name="adj" fmla="val 18762"/>
            </a:avLst>
          </a:prstGeom>
          <a:solidFill>
            <a:srgbClr val="FF0000">
              <a:alpha val="46666"/>
            </a:srgbClr>
          </a:solidFill>
          <a:ln>
            <a:noFill/>
          </a:ln>
        </p:spPr>
        <p:txBody>
          <a:bodyPr spcFirstLastPara="1" wrap="square" lIns="80500" tIns="102575" rIns="80500" bIns="102575"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sp>
        <p:nvSpPr>
          <p:cNvPr id="303" name="Google Shape;303;p13"/>
          <p:cNvSpPr/>
          <p:nvPr/>
        </p:nvSpPr>
        <p:spPr>
          <a:xfrm>
            <a:off x="2292535" y="2829567"/>
            <a:ext cx="1828800" cy="548580"/>
          </a:xfrm>
          <a:prstGeom prst="rect">
            <a:avLst/>
          </a:prstGeom>
          <a:noFill/>
          <a:ln>
            <a:noFill/>
          </a:ln>
        </p:spPr>
        <p:txBody>
          <a:bodyPr spcFirstLastPara="1" wrap="square" lIns="0" tIns="0" rIns="0" bIns="0" anchor="t" anchorCtr="0">
            <a:noAutofit/>
          </a:bodyPr>
          <a:lstStyle/>
          <a:p>
            <a:pPr marL="0" marR="0" lvl="0" indent="0" algn="l" rtl="0">
              <a:lnSpc>
                <a:spcPct val="180000"/>
              </a:lnSpc>
              <a:spcBef>
                <a:spcPts val="0"/>
              </a:spcBef>
              <a:spcAft>
                <a:spcPts val="0"/>
              </a:spcAft>
              <a:buNone/>
            </a:pPr>
            <a:r>
              <a:rPr lang="en-US" sz="1200" b="1">
                <a:solidFill>
                  <a:srgbClr val="444444"/>
                </a:solidFill>
                <a:latin typeface="Arial"/>
                <a:ea typeface="Arial"/>
                <a:cs typeface="Arial"/>
                <a:sym typeface="Arial"/>
              </a:rPr>
              <a:t>ABOUT TO GO </a:t>
            </a:r>
            <a:endParaRPr sz="1200">
              <a:solidFill>
                <a:schemeClr val="dk1"/>
              </a:solidFill>
              <a:latin typeface="Calibri"/>
              <a:ea typeface="Calibri"/>
              <a:cs typeface="Calibri"/>
              <a:sym typeface="Calibri"/>
            </a:endParaRPr>
          </a:p>
          <a:p>
            <a:pPr marL="0" marR="0" lvl="0" indent="0" algn="l" rtl="0">
              <a:lnSpc>
                <a:spcPct val="180000"/>
              </a:lnSpc>
              <a:spcBef>
                <a:spcPts val="0"/>
              </a:spcBef>
              <a:spcAft>
                <a:spcPts val="0"/>
              </a:spcAft>
              <a:buNone/>
            </a:pPr>
            <a:r>
              <a:rPr lang="en-US" sz="1200" b="1">
                <a:solidFill>
                  <a:srgbClr val="444444"/>
                </a:solidFill>
                <a:latin typeface="Arial"/>
                <a:ea typeface="Arial"/>
                <a:cs typeface="Arial"/>
                <a:sym typeface="Arial"/>
              </a:rPr>
              <a:t>INTO RED ZONE</a:t>
            </a:r>
            <a:endParaRPr sz="1200">
              <a:solidFill>
                <a:schemeClr val="dk1"/>
              </a:solidFill>
              <a:latin typeface="Calibri"/>
              <a:ea typeface="Calibri"/>
              <a:cs typeface="Calibri"/>
              <a:sym typeface="Calibri"/>
            </a:endParaRPr>
          </a:p>
        </p:txBody>
      </p:sp>
      <p:sp>
        <p:nvSpPr>
          <p:cNvPr id="304" name="Google Shape;304;p13"/>
          <p:cNvSpPr/>
          <p:nvPr/>
        </p:nvSpPr>
        <p:spPr>
          <a:xfrm>
            <a:off x="7527694" y="3568483"/>
            <a:ext cx="1828800" cy="1097280"/>
          </a:xfrm>
          <a:prstGeom prst="rect">
            <a:avLst/>
          </a:prstGeom>
          <a:noFill/>
          <a:ln>
            <a:noFill/>
          </a:ln>
        </p:spPr>
        <p:txBody>
          <a:bodyPr spcFirstLastPara="1" wrap="square" lIns="0" tIns="0" rIns="0" bIns="0" anchor="t" anchorCtr="0">
            <a:spAutoFit/>
          </a:bodyPr>
          <a:lstStyle/>
          <a:p>
            <a:pPr marL="0" marR="0" lvl="0" indent="0" algn="l" rtl="0">
              <a:lnSpc>
                <a:spcPct val="180000"/>
              </a:lnSpc>
              <a:spcBef>
                <a:spcPts val="0"/>
              </a:spcBef>
              <a:spcAft>
                <a:spcPts val="0"/>
              </a:spcAft>
              <a:buNone/>
            </a:pPr>
            <a:r>
              <a:rPr lang="en-US" sz="1200" b="1">
                <a:solidFill>
                  <a:srgbClr val="111111"/>
                </a:solidFill>
                <a:latin typeface="Arial"/>
                <a:ea typeface="Arial"/>
                <a:cs typeface="Arial"/>
                <a:sym typeface="Arial"/>
              </a:rPr>
              <a:t>Zone with highest </a:t>
            </a:r>
            <a:endParaRPr sz="1200">
              <a:solidFill>
                <a:schemeClr val="dk1"/>
              </a:solidFill>
              <a:latin typeface="Calibri"/>
              <a:ea typeface="Calibri"/>
              <a:cs typeface="Calibri"/>
              <a:sym typeface="Calibri"/>
            </a:endParaRPr>
          </a:p>
          <a:p>
            <a:pPr marL="0" marR="0" lvl="0" indent="0" algn="l" rtl="0">
              <a:lnSpc>
                <a:spcPct val="180000"/>
              </a:lnSpc>
              <a:spcBef>
                <a:spcPts val="0"/>
              </a:spcBef>
              <a:spcAft>
                <a:spcPts val="0"/>
              </a:spcAft>
              <a:buNone/>
            </a:pPr>
            <a:r>
              <a:rPr lang="en-US" sz="1200" b="1">
                <a:solidFill>
                  <a:srgbClr val="111111"/>
                </a:solidFill>
                <a:latin typeface="Arial"/>
                <a:ea typeface="Arial"/>
                <a:cs typeface="Arial"/>
                <a:sym typeface="Arial"/>
              </a:rPr>
              <a:t>number of High</a:t>
            </a:r>
            <a:endParaRPr sz="1200">
              <a:solidFill>
                <a:schemeClr val="dk1"/>
              </a:solidFill>
              <a:latin typeface="Calibri"/>
              <a:ea typeface="Calibri"/>
              <a:cs typeface="Calibri"/>
              <a:sym typeface="Calibri"/>
            </a:endParaRPr>
          </a:p>
          <a:p>
            <a:pPr marL="0" marR="0" lvl="0" indent="0" algn="l" rtl="0">
              <a:lnSpc>
                <a:spcPct val="180000"/>
              </a:lnSpc>
              <a:spcBef>
                <a:spcPts val="0"/>
              </a:spcBef>
              <a:spcAft>
                <a:spcPts val="0"/>
              </a:spcAft>
              <a:buNone/>
            </a:pPr>
            <a:r>
              <a:rPr lang="en-US" sz="1200" b="1">
                <a:solidFill>
                  <a:srgbClr val="111111"/>
                </a:solidFill>
                <a:latin typeface="Arial"/>
                <a:ea typeface="Arial"/>
                <a:cs typeface="Arial"/>
                <a:sym typeface="Arial"/>
              </a:rPr>
              <a:t> Acceleration</a:t>
            </a:r>
            <a:endParaRPr sz="1200">
              <a:solidFill>
                <a:schemeClr val="dk1"/>
              </a:solidFill>
              <a:latin typeface="Calibri"/>
              <a:ea typeface="Calibri"/>
              <a:cs typeface="Calibri"/>
              <a:sym typeface="Calibri"/>
            </a:endParaRPr>
          </a:p>
          <a:p>
            <a:pPr marL="0" marR="0" lvl="0" indent="0" algn="l" rtl="0">
              <a:lnSpc>
                <a:spcPct val="180000"/>
              </a:lnSpc>
              <a:spcBef>
                <a:spcPts val="0"/>
              </a:spcBef>
              <a:spcAft>
                <a:spcPts val="0"/>
              </a:spcAft>
              <a:buNone/>
            </a:pPr>
            <a:r>
              <a:rPr lang="en-US" sz="1200" b="1">
                <a:solidFill>
                  <a:srgbClr val="111111"/>
                </a:solidFill>
                <a:latin typeface="Arial"/>
                <a:ea typeface="Arial"/>
                <a:cs typeface="Arial"/>
                <a:sym typeface="Arial"/>
              </a:rPr>
              <a:t> collision</a:t>
            </a:r>
            <a:endParaRPr sz="1200">
              <a:solidFill>
                <a:schemeClr val="dk1"/>
              </a:solidFill>
              <a:latin typeface="Calibri"/>
              <a:ea typeface="Calibri"/>
              <a:cs typeface="Calibri"/>
              <a:sym typeface="Calibri"/>
            </a:endParaRPr>
          </a:p>
        </p:txBody>
      </p:sp>
      <p:sp>
        <p:nvSpPr>
          <p:cNvPr id="305" name="Google Shape;305;p13"/>
          <p:cNvSpPr/>
          <p:nvPr/>
        </p:nvSpPr>
        <p:spPr>
          <a:xfrm>
            <a:off x="3448751" y="1212384"/>
            <a:ext cx="1123249" cy="855385"/>
          </a:xfrm>
          <a:prstGeom prst="roundRect">
            <a:avLst>
              <a:gd name="adj" fmla="val 14773"/>
            </a:avLst>
          </a:prstGeom>
          <a:solidFill>
            <a:srgbClr val="F7F9F9"/>
          </a:solidFill>
          <a:ln w="10575" cap="flat" cmpd="sng">
            <a:solidFill>
              <a:srgbClr val="000000"/>
            </a:solidFill>
            <a:prstDash val="solid"/>
            <a:round/>
            <a:headEnd type="none" w="sm" len="sm"/>
            <a:tailEnd type="none" w="sm" len="sm"/>
          </a:ln>
        </p:spPr>
        <p:txBody>
          <a:bodyPr spcFirstLastPara="1" wrap="square" lIns="62400" tIns="100975" rIns="62400" bIns="100975" anchor="ctr" anchorCtr="0">
            <a:noAutofit/>
          </a:bodyPr>
          <a:lstStyle/>
          <a:p>
            <a:pPr marL="0" marR="0" lvl="0" indent="0" algn="ctr" rtl="0">
              <a:lnSpc>
                <a:spcPct val="171818"/>
              </a:lnSpc>
              <a:spcBef>
                <a:spcPts val="0"/>
              </a:spcBef>
              <a:spcAft>
                <a:spcPts val="0"/>
              </a:spcAft>
              <a:buNone/>
            </a:pPr>
            <a:r>
              <a:rPr lang="en-US" sz="1100" b="1">
                <a:solidFill>
                  <a:srgbClr val="111111"/>
                </a:solidFill>
                <a:latin typeface="Calibri"/>
                <a:ea typeface="Calibri"/>
                <a:cs typeface="Calibri"/>
                <a:sym typeface="Calibri"/>
              </a:rPr>
              <a:t>DETECTION BY GEN AI</a:t>
            </a:r>
            <a:endParaRPr sz="1050">
              <a:solidFill>
                <a:schemeClr val="dk1"/>
              </a:solidFill>
              <a:latin typeface="Calibri"/>
              <a:ea typeface="Calibri"/>
              <a:cs typeface="Calibri"/>
              <a:sym typeface="Calibri"/>
            </a:endParaRPr>
          </a:p>
        </p:txBody>
      </p:sp>
      <p:sp>
        <p:nvSpPr>
          <p:cNvPr id="306" name="Google Shape;306;p13"/>
          <p:cNvSpPr/>
          <p:nvPr/>
        </p:nvSpPr>
        <p:spPr>
          <a:xfrm>
            <a:off x="257510" y="2047070"/>
            <a:ext cx="1828800" cy="857250"/>
          </a:xfrm>
          <a:prstGeom prst="rect">
            <a:avLst/>
          </a:prstGeom>
          <a:noFill/>
          <a:ln>
            <a:noFill/>
          </a:ln>
        </p:spPr>
        <p:txBody>
          <a:bodyPr spcFirstLastPara="1" wrap="square" lIns="0" tIns="0" rIns="0" bIns="0" anchor="t" anchorCtr="0">
            <a:noAutofit/>
          </a:bodyPr>
          <a:lstStyle/>
          <a:p>
            <a:pPr marL="0" marR="0" lvl="0" indent="0" algn="l" rtl="0">
              <a:lnSpc>
                <a:spcPct val="168750"/>
              </a:lnSpc>
              <a:spcBef>
                <a:spcPts val="0"/>
              </a:spcBef>
              <a:spcAft>
                <a:spcPts val="0"/>
              </a:spcAft>
              <a:buNone/>
            </a:pPr>
            <a:r>
              <a:rPr lang="en-US" sz="800" b="1" dirty="0">
                <a:solidFill>
                  <a:srgbClr val="444444"/>
                </a:solidFill>
                <a:latin typeface="Arial"/>
                <a:ea typeface="Arial"/>
                <a:cs typeface="Arial"/>
                <a:sym typeface="Arial"/>
              </a:rPr>
              <a:t>{ACCELERATION:NORMAL, SPEEDING: 73%, </a:t>
            </a:r>
            <a:r>
              <a:rPr lang="en-US" sz="800" b="1" dirty="0">
                <a:solidFill>
                  <a:srgbClr val="FF0000"/>
                </a:solidFill>
                <a:latin typeface="Arial"/>
                <a:ea typeface="Arial"/>
                <a:cs typeface="Arial"/>
                <a:sym typeface="Arial"/>
              </a:rPr>
              <a:t>MOBILE USAGE: HIGH,</a:t>
            </a:r>
            <a:r>
              <a:rPr lang="en-US" sz="800" b="1" dirty="0">
                <a:solidFill>
                  <a:srgbClr val="444444"/>
                </a:solidFill>
                <a:latin typeface="Arial"/>
                <a:ea typeface="Arial"/>
                <a:cs typeface="Arial"/>
                <a:sym typeface="Arial"/>
              </a:rPr>
              <a:t> AVERAGE TRAVEL TIME: 50 MIN..}</a:t>
            </a:r>
            <a:endParaRPr sz="750" dirty="0">
              <a:solidFill>
                <a:schemeClr val="dk1"/>
              </a:solidFill>
              <a:latin typeface="Calibri"/>
              <a:ea typeface="Calibri"/>
              <a:cs typeface="Calibri"/>
              <a:sym typeface="Calibri"/>
            </a:endParaRPr>
          </a:p>
          <a:p>
            <a:pPr marL="0" marR="0" lvl="0" indent="0" algn="l" rtl="0">
              <a:lnSpc>
                <a:spcPct val="180000"/>
              </a:lnSpc>
              <a:spcBef>
                <a:spcPts val="0"/>
              </a:spcBef>
              <a:spcAft>
                <a:spcPts val="0"/>
              </a:spcAft>
              <a:buNone/>
            </a:pPr>
            <a:endParaRPr sz="750" dirty="0">
              <a:solidFill>
                <a:schemeClr val="dk1"/>
              </a:solidFill>
              <a:latin typeface="Calibri"/>
              <a:ea typeface="Calibri"/>
              <a:cs typeface="Calibri"/>
              <a:sym typeface="Calibri"/>
            </a:endParaRPr>
          </a:p>
        </p:txBody>
      </p:sp>
      <p:pic>
        <p:nvPicPr>
          <p:cNvPr id="307" name="Google Shape;307;p13" descr="https://pitch-assets-ccb95893-de3f-4266-973c-20049231b248.s3.eu-west-1.amazonaws.com/07ba5b48-affe-498f-b0f4-93df03f61bd6?pitch-bytes=158545&amp;pitch-content-type=image%2Fpng"/>
          <p:cNvPicPr preferRelativeResize="0"/>
          <p:nvPr/>
        </p:nvPicPr>
        <p:blipFill rotWithShape="1">
          <a:blip r:embed="rId4">
            <a:alphaModFix/>
          </a:blip>
          <a:srcRect/>
          <a:stretch/>
        </p:blipFill>
        <p:spPr>
          <a:xfrm flipH="1">
            <a:off x="5326667" y="1081905"/>
            <a:ext cx="1939194" cy="1124093"/>
          </a:xfrm>
          <a:prstGeom prst="rect">
            <a:avLst/>
          </a:prstGeom>
          <a:noFill/>
          <a:ln>
            <a:noFill/>
          </a:ln>
        </p:spPr>
      </p:pic>
      <p:cxnSp>
        <p:nvCxnSpPr>
          <p:cNvPr id="308" name="Google Shape;308;p13"/>
          <p:cNvCxnSpPr/>
          <p:nvPr/>
        </p:nvCxnSpPr>
        <p:spPr>
          <a:xfrm>
            <a:off x="4493115" y="1581875"/>
            <a:ext cx="1047750" cy="0"/>
          </a:xfrm>
          <a:prstGeom prst="straightConnector1">
            <a:avLst/>
          </a:prstGeom>
          <a:solidFill>
            <a:srgbClr val="F7F9F9"/>
          </a:solidFill>
          <a:ln w="21150" cap="flat" cmpd="sng">
            <a:solidFill>
              <a:srgbClr val="A6A6A6"/>
            </a:solidFill>
            <a:prstDash val="solid"/>
            <a:round/>
            <a:headEnd type="none" w="sm" len="sm"/>
            <a:tailEnd type="triangle" w="med" len="med"/>
          </a:ln>
        </p:spPr>
      </p:cxnSp>
      <p:sp>
        <p:nvSpPr>
          <p:cNvPr id="309" name="Google Shape;309;p13"/>
          <p:cNvSpPr/>
          <p:nvPr/>
        </p:nvSpPr>
        <p:spPr>
          <a:xfrm>
            <a:off x="5326667" y="2031720"/>
            <a:ext cx="2240344" cy="896950"/>
          </a:xfrm>
          <a:prstGeom prst="roundRect">
            <a:avLst>
              <a:gd name="adj" fmla="val -101945"/>
            </a:avLst>
          </a:prstGeom>
          <a:solidFill>
            <a:srgbClr val="F7F9F9"/>
          </a:solidFill>
          <a:ln w="10575" cap="flat" cmpd="sng">
            <a:solidFill>
              <a:srgbClr val="111111"/>
            </a:solidFill>
            <a:prstDash val="solid"/>
            <a:round/>
            <a:headEnd type="none" w="sm" len="sm"/>
            <a:tailEnd type="none" w="sm" len="sm"/>
          </a:ln>
        </p:spPr>
        <p:txBody>
          <a:bodyPr spcFirstLastPara="1" wrap="square" lIns="124450" tIns="105875" rIns="124450" bIns="105875" anchor="ctr" anchorCtr="0">
            <a:noAutofit/>
          </a:bodyPr>
          <a:lstStyle/>
          <a:p>
            <a:pPr marL="0" marR="0" lvl="0" indent="0" algn="ctr" rtl="0">
              <a:lnSpc>
                <a:spcPct val="180000"/>
              </a:lnSpc>
              <a:spcBef>
                <a:spcPts val="0"/>
              </a:spcBef>
              <a:spcAft>
                <a:spcPts val="0"/>
              </a:spcAft>
              <a:buNone/>
            </a:pPr>
            <a:r>
              <a:rPr lang="en-US" sz="1200" b="1">
                <a:solidFill>
                  <a:srgbClr val="111111"/>
                </a:solidFill>
                <a:latin typeface="Calibri"/>
                <a:ea typeface="Calibri"/>
                <a:cs typeface="Calibri"/>
                <a:sym typeface="Calibri"/>
              </a:rPr>
              <a:t>Provides a personalized recommendation on time</a:t>
            </a:r>
            <a:endParaRPr sz="900">
              <a:solidFill>
                <a:schemeClr val="dk1"/>
              </a:solidFill>
              <a:latin typeface="Calibri"/>
              <a:ea typeface="Calibri"/>
              <a:cs typeface="Calibri"/>
              <a:sym typeface="Calibri"/>
            </a:endParaRPr>
          </a:p>
        </p:txBody>
      </p:sp>
      <p:cxnSp>
        <p:nvCxnSpPr>
          <p:cNvPr id="310" name="Google Shape;310;p13"/>
          <p:cNvCxnSpPr/>
          <p:nvPr/>
        </p:nvCxnSpPr>
        <p:spPr>
          <a:xfrm>
            <a:off x="7262949" y="1645445"/>
            <a:ext cx="1047750" cy="0"/>
          </a:xfrm>
          <a:prstGeom prst="straightConnector1">
            <a:avLst/>
          </a:prstGeom>
          <a:solidFill>
            <a:srgbClr val="F7F9F9"/>
          </a:solidFill>
          <a:ln w="21150" cap="flat" cmpd="sng">
            <a:solidFill>
              <a:srgbClr val="A6A6A6"/>
            </a:solidFill>
            <a:prstDash val="solid"/>
            <a:round/>
            <a:headEnd type="none" w="sm" len="sm"/>
            <a:tailEnd type="none" w="sm" len="sm"/>
          </a:ln>
        </p:spPr>
      </p:cxnSp>
      <p:cxnSp>
        <p:nvCxnSpPr>
          <p:cNvPr id="311" name="Google Shape;311;p13"/>
          <p:cNvCxnSpPr/>
          <p:nvPr/>
        </p:nvCxnSpPr>
        <p:spPr>
          <a:xfrm rot="5400000">
            <a:off x="7415946" y="2550252"/>
            <a:ext cx="1790424" cy="0"/>
          </a:xfrm>
          <a:prstGeom prst="straightConnector1">
            <a:avLst/>
          </a:prstGeom>
          <a:solidFill>
            <a:srgbClr val="F7F9F9"/>
          </a:solidFill>
          <a:ln w="21150" cap="flat" cmpd="sng">
            <a:solidFill>
              <a:srgbClr val="A6A6A6"/>
            </a:solidFill>
            <a:prstDash val="solid"/>
            <a:round/>
            <a:headEnd type="none" w="sm" len="sm"/>
            <a:tailEnd type="none" w="sm" len="sm"/>
          </a:ln>
        </p:spPr>
      </p:cxnSp>
      <p:cxnSp>
        <p:nvCxnSpPr>
          <p:cNvPr id="312" name="Google Shape;312;p13"/>
          <p:cNvCxnSpPr/>
          <p:nvPr/>
        </p:nvCxnSpPr>
        <p:spPr>
          <a:xfrm rot="10800000">
            <a:off x="6371196" y="4324465"/>
            <a:ext cx="1227766" cy="0"/>
          </a:xfrm>
          <a:prstGeom prst="straightConnector1">
            <a:avLst/>
          </a:prstGeom>
          <a:solidFill>
            <a:srgbClr val="F7F9F9"/>
          </a:solidFill>
          <a:ln w="21150" cap="flat" cmpd="sng">
            <a:solidFill>
              <a:srgbClr val="A6A6A6"/>
            </a:solidFill>
            <a:prstDash val="solid"/>
            <a:round/>
            <a:headEnd type="none" w="sm" len="sm"/>
            <a:tailEnd type="triangle" w="med" len="med"/>
          </a:ln>
        </p:spPr>
      </p:cxnSp>
      <p:pic>
        <p:nvPicPr>
          <p:cNvPr id="313" name="Google Shape;313;p13" descr="https://pitch-assets-ccb95893-de3f-4266-973c-20049231b248.s3.eu-west-1.amazonaws.com/07ba5b48-affe-498f-b0f4-93df03f61bd6?pitch-bytes=158545&amp;pitch-content-type=image%2Fpng"/>
          <p:cNvPicPr preferRelativeResize="0"/>
          <p:nvPr/>
        </p:nvPicPr>
        <p:blipFill rotWithShape="1">
          <a:blip r:embed="rId4">
            <a:alphaModFix/>
          </a:blip>
          <a:srcRect/>
          <a:stretch/>
        </p:blipFill>
        <p:spPr>
          <a:xfrm>
            <a:off x="4638487" y="3762933"/>
            <a:ext cx="1939194" cy="1124093"/>
          </a:xfrm>
          <a:prstGeom prst="rect">
            <a:avLst/>
          </a:prstGeom>
          <a:noFill/>
          <a:ln>
            <a:noFill/>
          </a:ln>
        </p:spPr>
      </p:pic>
      <p:sp>
        <p:nvSpPr>
          <p:cNvPr id="314" name="Google Shape;314;p13"/>
          <p:cNvSpPr/>
          <p:nvPr/>
        </p:nvSpPr>
        <p:spPr>
          <a:xfrm>
            <a:off x="4741841" y="3263004"/>
            <a:ext cx="2000650" cy="733198"/>
          </a:xfrm>
          <a:prstGeom prst="roundRect">
            <a:avLst>
              <a:gd name="adj" fmla="val 20000"/>
            </a:avLst>
          </a:prstGeom>
          <a:solidFill>
            <a:srgbClr val="3DA23D">
              <a:alpha val="61960"/>
            </a:srgbClr>
          </a:solidFill>
          <a:ln>
            <a:noFill/>
          </a:ln>
        </p:spPr>
        <p:txBody>
          <a:bodyPr spcFirstLastPara="1" wrap="square" lIns="111125" tIns="86550" rIns="111125" bIns="86550" anchor="ctr" anchorCtr="0">
            <a:noAutofit/>
          </a:bodyPr>
          <a:lstStyle/>
          <a:p>
            <a:pPr marL="0" marR="0" lvl="0" indent="0" algn="ctr" rtl="0">
              <a:lnSpc>
                <a:spcPct val="180000"/>
              </a:lnSpc>
              <a:spcBef>
                <a:spcPts val="0"/>
              </a:spcBef>
              <a:spcAft>
                <a:spcPts val="0"/>
              </a:spcAft>
              <a:buNone/>
            </a:pPr>
            <a:endParaRPr sz="750">
              <a:solidFill>
                <a:schemeClr val="dk1"/>
              </a:solidFill>
              <a:latin typeface="Calibri"/>
              <a:ea typeface="Calibri"/>
              <a:cs typeface="Calibri"/>
              <a:sym typeface="Calibri"/>
            </a:endParaRPr>
          </a:p>
        </p:txBody>
      </p:sp>
      <p:sp>
        <p:nvSpPr>
          <p:cNvPr id="315" name="Google Shape;315;p13"/>
          <p:cNvSpPr/>
          <p:nvPr/>
        </p:nvSpPr>
        <p:spPr>
          <a:xfrm>
            <a:off x="4846310" y="3326552"/>
            <a:ext cx="2743200" cy="548580"/>
          </a:xfrm>
          <a:prstGeom prst="rect">
            <a:avLst/>
          </a:prstGeom>
          <a:noFill/>
          <a:ln>
            <a:noFill/>
          </a:ln>
        </p:spPr>
        <p:txBody>
          <a:bodyPr spcFirstLastPara="1" wrap="square" lIns="0" tIns="0" rIns="0" bIns="0" anchor="t" anchorCtr="0">
            <a:spAutoFit/>
          </a:bodyPr>
          <a:lstStyle/>
          <a:p>
            <a:pPr marL="0" marR="0" lvl="0" indent="0" algn="l" rtl="0">
              <a:lnSpc>
                <a:spcPct val="180000"/>
              </a:lnSpc>
              <a:spcBef>
                <a:spcPts val="0"/>
              </a:spcBef>
              <a:spcAft>
                <a:spcPts val="0"/>
              </a:spcAft>
              <a:buNone/>
            </a:pPr>
            <a:r>
              <a:rPr lang="en-US" sz="1200" b="1">
                <a:solidFill>
                  <a:srgbClr val="111111"/>
                </a:solidFill>
                <a:latin typeface="Arial"/>
                <a:ea typeface="Arial"/>
                <a:cs typeface="Arial"/>
                <a:sym typeface="Arial"/>
              </a:rPr>
              <a:t>Safely navigate collision </a:t>
            </a:r>
            <a:endParaRPr sz="1200">
              <a:solidFill>
                <a:schemeClr val="dk1"/>
              </a:solidFill>
              <a:latin typeface="Calibri"/>
              <a:ea typeface="Calibri"/>
              <a:cs typeface="Calibri"/>
              <a:sym typeface="Calibri"/>
            </a:endParaRPr>
          </a:p>
          <a:p>
            <a:pPr marL="0" marR="0" lvl="0" indent="0" algn="l" rtl="0">
              <a:lnSpc>
                <a:spcPct val="180000"/>
              </a:lnSpc>
              <a:spcBef>
                <a:spcPts val="0"/>
              </a:spcBef>
              <a:spcAft>
                <a:spcPts val="0"/>
              </a:spcAft>
              <a:buNone/>
            </a:pPr>
            <a:r>
              <a:rPr lang="en-US" sz="1200" b="1">
                <a:solidFill>
                  <a:srgbClr val="111111"/>
                </a:solidFill>
                <a:latin typeface="Arial"/>
                <a:ea typeface="Arial"/>
                <a:cs typeface="Arial"/>
                <a:sym typeface="Arial"/>
              </a:rPr>
              <a:t>prone zone</a:t>
            </a:r>
            <a:endParaRPr sz="1200">
              <a:solidFill>
                <a:schemeClr val="dk1"/>
              </a:solidFill>
              <a:latin typeface="Calibri"/>
              <a:ea typeface="Calibri"/>
              <a:cs typeface="Calibri"/>
              <a:sym typeface="Calibri"/>
            </a:endParaRPr>
          </a:p>
        </p:txBody>
      </p:sp>
      <p:sp>
        <p:nvSpPr>
          <p:cNvPr id="316" name="Google Shape;316;p13"/>
          <p:cNvSpPr/>
          <p:nvPr/>
        </p:nvSpPr>
        <p:spPr>
          <a:xfrm>
            <a:off x="2733746" y="4095865"/>
            <a:ext cx="1353577" cy="572147"/>
          </a:xfrm>
          <a:prstGeom prst="roundRect">
            <a:avLst>
              <a:gd name="adj" fmla="val 20000"/>
            </a:avLst>
          </a:prstGeom>
          <a:solidFill>
            <a:srgbClr val="F7F9F9"/>
          </a:solidFill>
          <a:ln w="10575" cap="flat" cmpd="sng">
            <a:solidFill>
              <a:srgbClr val="111111"/>
            </a:solidFill>
            <a:prstDash val="solid"/>
            <a:round/>
            <a:headEnd type="none" w="sm" len="sm"/>
            <a:tailEnd type="none" w="sm" len="sm"/>
          </a:ln>
        </p:spPr>
        <p:txBody>
          <a:bodyPr spcFirstLastPara="1" wrap="square" lIns="75175" tIns="67525" rIns="75175" bIns="67525" anchor="ctr" anchorCtr="0">
            <a:noAutofit/>
          </a:bodyPr>
          <a:lstStyle/>
          <a:p>
            <a:pPr marL="0" marR="0" lvl="0" indent="0" algn="ctr" rtl="0">
              <a:lnSpc>
                <a:spcPct val="180000"/>
              </a:lnSpc>
              <a:spcBef>
                <a:spcPts val="0"/>
              </a:spcBef>
              <a:spcAft>
                <a:spcPts val="0"/>
              </a:spcAft>
              <a:buNone/>
            </a:pPr>
            <a:r>
              <a:rPr lang="en-US" sz="1200">
                <a:solidFill>
                  <a:srgbClr val="111111"/>
                </a:solidFill>
                <a:latin typeface="Calibri"/>
                <a:ea typeface="Calibri"/>
                <a:cs typeface="Calibri"/>
                <a:sym typeface="Calibri"/>
              </a:rPr>
              <a:t>Information feedback</a:t>
            </a:r>
            <a:endParaRPr sz="1200">
              <a:solidFill>
                <a:schemeClr val="dk1"/>
              </a:solidFill>
              <a:latin typeface="Calibri"/>
              <a:ea typeface="Calibri"/>
              <a:cs typeface="Calibri"/>
              <a:sym typeface="Calibri"/>
            </a:endParaRPr>
          </a:p>
        </p:txBody>
      </p:sp>
      <p:cxnSp>
        <p:nvCxnSpPr>
          <p:cNvPr id="317" name="Google Shape;317;p13"/>
          <p:cNvCxnSpPr/>
          <p:nvPr/>
        </p:nvCxnSpPr>
        <p:spPr>
          <a:xfrm>
            <a:off x="4067283" y="4324465"/>
            <a:ext cx="775143" cy="0"/>
          </a:xfrm>
          <a:prstGeom prst="straightConnector1">
            <a:avLst/>
          </a:prstGeom>
          <a:solidFill>
            <a:srgbClr val="F7F9F9"/>
          </a:solidFill>
          <a:ln w="21150" cap="flat" cmpd="sng">
            <a:solidFill>
              <a:srgbClr val="A6A6A6"/>
            </a:solidFill>
            <a:prstDash val="solid"/>
            <a:round/>
            <a:headEnd type="none" w="sm" len="sm"/>
            <a:tailEnd type="none" w="sm" len="sm"/>
          </a:ln>
        </p:spPr>
      </p:cxnSp>
      <p:cxnSp>
        <p:nvCxnSpPr>
          <p:cNvPr id="318" name="Google Shape;318;p13"/>
          <p:cNvCxnSpPr/>
          <p:nvPr/>
        </p:nvCxnSpPr>
        <p:spPr>
          <a:xfrm>
            <a:off x="138628" y="4878432"/>
            <a:ext cx="1939585" cy="0"/>
          </a:xfrm>
          <a:prstGeom prst="straightConnector1">
            <a:avLst/>
          </a:prstGeom>
          <a:solidFill>
            <a:srgbClr val="F7F9F9"/>
          </a:solidFill>
          <a:ln w="21150" cap="flat" cmpd="sng">
            <a:solidFill>
              <a:srgbClr val="111111"/>
            </a:solidFill>
            <a:prstDash val="solid"/>
            <a:round/>
            <a:headEnd type="none" w="sm" len="sm"/>
            <a:tailEnd type="none" w="sm" len="sm"/>
          </a:ln>
        </p:spPr>
      </p:cxnSp>
      <p:cxnSp>
        <p:nvCxnSpPr>
          <p:cNvPr id="319" name="Google Shape;319;p13"/>
          <p:cNvCxnSpPr/>
          <p:nvPr/>
        </p:nvCxnSpPr>
        <p:spPr>
          <a:xfrm rot="5400000">
            <a:off x="659466" y="3450193"/>
            <a:ext cx="2836840" cy="0"/>
          </a:xfrm>
          <a:prstGeom prst="straightConnector1">
            <a:avLst/>
          </a:prstGeom>
          <a:solidFill>
            <a:srgbClr val="F7F9F9"/>
          </a:solidFill>
          <a:ln w="21150" cap="flat" cmpd="sng">
            <a:solidFill>
              <a:srgbClr val="111111"/>
            </a:solidFill>
            <a:prstDash val="solid"/>
            <a:round/>
            <a:headEnd type="none" w="sm" len="sm"/>
            <a:tailEnd type="none" w="sm" len="sm"/>
          </a:ln>
        </p:spPr>
      </p:cxnSp>
      <p:cxnSp>
        <p:nvCxnSpPr>
          <p:cNvPr id="320" name="Google Shape;320;p13"/>
          <p:cNvCxnSpPr/>
          <p:nvPr/>
        </p:nvCxnSpPr>
        <p:spPr>
          <a:xfrm>
            <a:off x="138725" y="2019791"/>
            <a:ext cx="1941496" cy="0"/>
          </a:xfrm>
          <a:prstGeom prst="straightConnector1">
            <a:avLst/>
          </a:prstGeom>
          <a:solidFill>
            <a:srgbClr val="F7F9F9"/>
          </a:solidFill>
          <a:ln w="21150" cap="flat" cmpd="sng">
            <a:solidFill>
              <a:srgbClr val="111111"/>
            </a:solidFill>
            <a:prstDash val="solid"/>
            <a:round/>
            <a:headEnd type="none" w="sm" len="sm"/>
            <a:tailEnd type="none" w="sm" len="sm"/>
          </a:ln>
        </p:spPr>
      </p:cxnSp>
      <p:cxnSp>
        <p:nvCxnSpPr>
          <p:cNvPr id="321" name="Google Shape;321;p13"/>
          <p:cNvCxnSpPr/>
          <p:nvPr/>
        </p:nvCxnSpPr>
        <p:spPr>
          <a:xfrm rot="5400000">
            <a:off x="-1312664" y="3445463"/>
            <a:ext cx="2883457" cy="0"/>
          </a:xfrm>
          <a:prstGeom prst="straightConnector1">
            <a:avLst/>
          </a:prstGeom>
          <a:solidFill>
            <a:srgbClr val="F7F9F9"/>
          </a:solidFill>
          <a:ln w="21150" cap="flat" cmpd="sng">
            <a:solidFill>
              <a:srgbClr val="111111"/>
            </a:solidFill>
            <a:prstDash val="solid"/>
            <a:round/>
            <a:headEnd type="none" w="sm" len="sm"/>
            <a:tailEnd type="none" w="sm" len="sm"/>
          </a:ln>
        </p:spPr>
      </p:cxnSp>
      <p:cxnSp>
        <p:nvCxnSpPr>
          <p:cNvPr id="322" name="Google Shape;322;p13"/>
          <p:cNvCxnSpPr/>
          <p:nvPr/>
        </p:nvCxnSpPr>
        <p:spPr>
          <a:xfrm rot="10800000">
            <a:off x="1850149" y="4323950"/>
            <a:ext cx="874439" cy="0"/>
          </a:xfrm>
          <a:prstGeom prst="straightConnector1">
            <a:avLst/>
          </a:prstGeom>
          <a:solidFill>
            <a:srgbClr val="F7F9F9"/>
          </a:solidFill>
          <a:ln w="21150" cap="flat" cmpd="sng">
            <a:solidFill>
              <a:srgbClr val="111111"/>
            </a:solidFill>
            <a:prstDash val="solid"/>
            <a:round/>
            <a:headEnd type="none" w="sm" len="sm"/>
            <a:tailEnd type="triangle" w="med" len="med"/>
          </a:ln>
        </p:spPr>
      </p:cxnSp>
      <p:sp>
        <p:nvSpPr>
          <p:cNvPr id="323" name="Google Shape;323;p13"/>
          <p:cNvSpPr/>
          <p:nvPr/>
        </p:nvSpPr>
        <p:spPr>
          <a:xfrm>
            <a:off x="621195" y="4555560"/>
            <a:ext cx="1828800" cy="240023"/>
          </a:xfrm>
          <a:prstGeom prst="rect">
            <a:avLst/>
          </a:prstGeom>
          <a:noFill/>
          <a:ln>
            <a:noFill/>
          </a:ln>
        </p:spPr>
        <p:txBody>
          <a:bodyPr spcFirstLastPara="1" wrap="square" lIns="0" tIns="0" rIns="0" bIns="0" anchor="t" anchorCtr="0">
            <a:spAutoFit/>
          </a:bodyPr>
          <a:lstStyle/>
          <a:p>
            <a:pPr marL="0" marR="0" lvl="0" indent="0" algn="l" rtl="0">
              <a:lnSpc>
                <a:spcPct val="171818"/>
              </a:lnSpc>
              <a:spcBef>
                <a:spcPts val="0"/>
              </a:spcBef>
              <a:spcAft>
                <a:spcPts val="0"/>
              </a:spcAft>
              <a:buNone/>
            </a:pPr>
            <a:r>
              <a:rPr lang="en-US" sz="1100" b="1">
                <a:solidFill>
                  <a:srgbClr val="FFFFFF"/>
                </a:solidFill>
                <a:latin typeface="Arial"/>
                <a:ea typeface="Arial"/>
                <a:cs typeface="Arial"/>
                <a:sym typeface="Arial"/>
              </a:rPr>
              <a:t>Generative AI</a:t>
            </a:r>
            <a:endParaRPr sz="1050">
              <a:solidFill>
                <a:schemeClr val="dk1"/>
              </a:solidFill>
              <a:latin typeface="Calibri"/>
              <a:ea typeface="Calibri"/>
              <a:cs typeface="Calibri"/>
              <a:sym typeface="Calibri"/>
            </a:endParaRPr>
          </a:p>
        </p:txBody>
      </p:sp>
      <p:pic>
        <p:nvPicPr>
          <p:cNvPr id="324" name="Google Shape;324;p13" descr="https://pitch-assets-ccb95893-de3f-4266-973c-20049231b248.s3.eu-west-1.amazonaws.com/26902a08-7973-4f2c-bfa0-6fc3a3c68eaf?pitch-bytes=24012&amp;pitch-content-type=image%2Fpng"/>
          <p:cNvPicPr preferRelativeResize="0"/>
          <p:nvPr/>
        </p:nvPicPr>
        <p:blipFill rotWithShape="1">
          <a:blip r:embed="rId7">
            <a:alphaModFix/>
          </a:blip>
          <a:srcRect/>
          <a:stretch/>
        </p:blipFill>
        <p:spPr>
          <a:xfrm>
            <a:off x="7184951" y="716640"/>
            <a:ext cx="876815" cy="876815"/>
          </a:xfrm>
          <a:prstGeom prst="rect">
            <a:avLst/>
          </a:prstGeom>
          <a:noFill/>
          <a:ln>
            <a:noFill/>
          </a:ln>
        </p:spPr>
      </p:pic>
      <p:sp>
        <p:nvSpPr>
          <p:cNvPr id="326" name="Google Shape;326;p13"/>
          <p:cNvSpPr txBox="1"/>
          <p:nvPr/>
        </p:nvSpPr>
        <p:spPr>
          <a:xfrm>
            <a:off x="7834745" y="3127758"/>
            <a:ext cx="117022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0000"/>
                </a:solidFill>
                <a:latin typeface="ABeeZee"/>
                <a:ea typeface="ABeeZee"/>
                <a:cs typeface="ABeeZee"/>
                <a:sym typeface="ABeeZee"/>
              </a:rPr>
              <a:t>RED ZONE</a:t>
            </a:r>
            <a:endParaRPr/>
          </a:p>
        </p:txBody>
      </p:sp>
      <p:pic>
        <p:nvPicPr>
          <p:cNvPr id="327" name="Google Shape;327;p13"/>
          <p:cNvPicPr preferRelativeResize="0"/>
          <p:nvPr/>
        </p:nvPicPr>
        <p:blipFill rotWithShape="1">
          <a:blip r:embed="rId8">
            <a:alphaModFix/>
          </a:blip>
          <a:srcRect/>
          <a:stretch/>
        </p:blipFill>
        <p:spPr>
          <a:xfrm>
            <a:off x="6497715" y="1037646"/>
            <a:ext cx="487363" cy="486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
                                        </p:tgtEl>
                                        <p:attrNameLst>
                                          <p:attrName>style.visibility</p:attrName>
                                        </p:attrNameLst>
                                      </p:cBhvr>
                                      <p:to>
                                        <p:strVal val="visible"/>
                                      </p:to>
                                    </p:set>
                                    <p:animEffect transition="in" filter="fade">
                                      <p:cBhvr>
                                        <p:cTn id="7" dur="5000"/>
                                        <p:tgtEl>
                                          <p:spTgt spid="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2"/>
        <p:cNvGrpSpPr/>
        <p:nvPr/>
      </p:nvGrpSpPr>
      <p:grpSpPr>
        <a:xfrm>
          <a:off x="0" y="0"/>
          <a:ext cx="0" cy="0"/>
          <a:chOff x="0" y="0"/>
          <a:chExt cx="0" cy="0"/>
        </a:xfrm>
      </p:grpSpPr>
      <p:pic>
        <p:nvPicPr>
          <p:cNvPr id="333" name="Google Shape;333;p14" descr="https://pitch-assets-ccb95893-de3f-4266-973c-20049231b248.s3.eu-west-1.amazonaws.com/48a5c42b-2277-4339-8eb0-90d9604c371c?pitch-bytes=234082&amp;pitch-content-type=image%2Fjpeg"/>
          <p:cNvPicPr preferRelativeResize="0"/>
          <p:nvPr/>
        </p:nvPicPr>
        <p:blipFill rotWithShape="1">
          <a:blip r:embed="rId3">
            <a:alphaModFix/>
          </a:blip>
          <a:srcRect/>
          <a:stretch/>
        </p:blipFill>
        <p:spPr>
          <a:xfrm>
            <a:off x="-905" y="-87560"/>
            <a:ext cx="9271907" cy="52310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9"/>
        <p:cNvGrpSpPr/>
        <p:nvPr/>
      </p:nvGrpSpPr>
      <p:grpSpPr>
        <a:xfrm>
          <a:off x="0" y="0"/>
          <a:ext cx="0" cy="0"/>
          <a:chOff x="0" y="0"/>
          <a:chExt cx="0" cy="0"/>
        </a:xfrm>
      </p:grpSpPr>
      <p:pic>
        <p:nvPicPr>
          <p:cNvPr id="340" name="Google Shape;340;p15" descr="https://pitch-assets-ccb95893-de3f-4266-973c-20049231b248.s3.eu-west-1.amazonaws.com/48a5c42b-2277-4339-8eb0-90d9604c371c?pitch-bytes=234082&amp;pitch-content-type=image%2Fjpeg"/>
          <p:cNvPicPr preferRelativeResize="0"/>
          <p:nvPr/>
        </p:nvPicPr>
        <p:blipFill rotWithShape="1">
          <a:blip r:embed="rId3">
            <a:alphaModFix/>
          </a:blip>
          <a:srcRect/>
          <a:stretch/>
        </p:blipFill>
        <p:spPr>
          <a:xfrm>
            <a:off x="-905" y="-87560"/>
            <a:ext cx="9271907" cy="5231060"/>
          </a:xfrm>
          <a:prstGeom prst="rect">
            <a:avLst/>
          </a:prstGeom>
          <a:noFill/>
          <a:ln>
            <a:noFill/>
          </a:ln>
        </p:spPr>
      </p:pic>
      <p:sp>
        <p:nvSpPr>
          <p:cNvPr id="341" name="Google Shape;341;p15"/>
          <p:cNvSpPr/>
          <p:nvPr/>
        </p:nvSpPr>
        <p:spPr>
          <a:xfrm>
            <a:off x="-83923" y="-87560"/>
            <a:ext cx="9354925" cy="5226506"/>
          </a:xfrm>
          <a:prstGeom prst="roundRect">
            <a:avLst>
              <a:gd name="adj" fmla="val -17495"/>
            </a:avLst>
          </a:prstGeom>
          <a:solidFill>
            <a:srgbClr val="111111">
              <a:alpha val="71764"/>
            </a:srgbClr>
          </a:solidFill>
          <a:ln>
            <a:noFill/>
          </a:ln>
        </p:spPr>
        <p:txBody>
          <a:bodyPr spcFirstLastPara="1" wrap="square" lIns="519700" tIns="617000" rIns="519700" bIns="617000"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sp>
        <p:nvSpPr>
          <p:cNvPr id="342" name="Google Shape;342;p15"/>
          <p:cNvSpPr/>
          <p:nvPr/>
        </p:nvSpPr>
        <p:spPr>
          <a:xfrm>
            <a:off x="-83921" y="2343150"/>
            <a:ext cx="9354924" cy="457200"/>
          </a:xfrm>
          <a:prstGeom prst="roundRect">
            <a:avLst>
              <a:gd name="adj" fmla="val -200000"/>
            </a:avLst>
          </a:prstGeom>
          <a:solidFill>
            <a:srgbClr val="F7F9F9"/>
          </a:solidFill>
          <a:ln>
            <a:noFill/>
          </a:ln>
        </p:spPr>
        <p:txBody>
          <a:bodyPr spcFirstLastPara="1" wrap="square" lIns="556025" tIns="53975" rIns="556025" bIns="53975" anchor="ctr" anchorCtr="0">
            <a:noAutofit/>
          </a:bodyPr>
          <a:lstStyle/>
          <a:p>
            <a:pPr marL="0" marR="0" lvl="0" indent="0" algn="ctr" rtl="0">
              <a:lnSpc>
                <a:spcPct val="171818"/>
              </a:lnSpc>
              <a:spcBef>
                <a:spcPts val="0"/>
              </a:spcBef>
              <a:spcAft>
                <a:spcPts val="0"/>
              </a:spcAft>
              <a:buNone/>
            </a:pPr>
            <a:r>
              <a:rPr lang="en-US" sz="1100">
                <a:solidFill>
                  <a:srgbClr val="111111"/>
                </a:solidFill>
                <a:latin typeface="Calibri"/>
                <a:ea typeface="Calibri"/>
                <a:cs typeface="Calibri"/>
                <a:sym typeface="Calibri"/>
              </a:rPr>
              <a:t>LET'S DIG A LITTLE DEEPER ! </a:t>
            </a:r>
            <a:endParaRPr sz="105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8"/>
        <p:cNvGrpSpPr/>
        <p:nvPr/>
      </p:nvGrpSpPr>
      <p:grpSpPr>
        <a:xfrm>
          <a:off x="0" y="0"/>
          <a:ext cx="0" cy="0"/>
          <a:chOff x="0" y="0"/>
          <a:chExt cx="0" cy="0"/>
        </a:xfrm>
      </p:grpSpPr>
      <p:pic>
        <p:nvPicPr>
          <p:cNvPr id="349" name="Google Shape;349;p16" descr="https://pitch-assets-ccb95893-de3f-4266-973c-20049231b248.s3.eu-west-1.amazonaws.com/fdf38031-3dba-4506-a918-8edbb5563bbe?pitch-bytes=262574&amp;pitch-content-type=image%2Fjpeg"/>
          <p:cNvPicPr preferRelativeResize="0"/>
          <p:nvPr/>
        </p:nvPicPr>
        <p:blipFill rotWithShape="1">
          <a:blip r:embed="rId3">
            <a:alphaModFix/>
          </a:blip>
          <a:srcRect/>
          <a:stretch/>
        </p:blipFill>
        <p:spPr>
          <a:xfrm>
            <a:off x="89780" y="79578"/>
            <a:ext cx="8957098" cy="499571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5"/>
        <p:cNvGrpSpPr/>
        <p:nvPr/>
      </p:nvGrpSpPr>
      <p:grpSpPr>
        <a:xfrm>
          <a:off x="0" y="0"/>
          <a:ext cx="0" cy="0"/>
          <a:chOff x="0" y="0"/>
          <a:chExt cx="0" cy="0"/>
        </a:xfrm>
      </p:grpSpPr>
      <p:pic>
        <p:nvPicPr>
          <p:cNvPr id="356" name="Google Shape;356;p17" descr="https://pitch-assets-ccb95893-de3f-4266-973c-20049231b248.s3.eu-west-1.amazonaws.com/fdf38031-3dba-4506-a918-8edbb5563bbe?pitch-bytes=262574&amp;pitch-content-type=image%2Fjpeg"/>
          <p:cNvPicPr preferRelativeResize="0"/>
          <p:nvPr/>
        </p:nvPicPr>
        <p:blipFill rotWithShape="1">
          <a:blip r:embed="rId3">
            <a:alphaModFix/>
          </a:blip>
          <a:srcRect/>
          <a:stretch/>
        </p:blipFill>
        <p:spPr>
          <a:xfrm>
            <a:off x="89780" y="72651"/>
            <a:ext cx="8957098" cy="4995711"/>
          </a:xfrm>
          <a:prstGeom prst="rect">
            <a:avLst/>
          </a:prstGeom>
          <a:noFill/>
          <a:ln>
            <a:noFill/>
          </a:ln>
        </p:spPr>
      </p:pic>
      <p:sp>
        <p:nvSpPr>
          <p:cNvPr id="357" name="Google Shape;357;p17"/>
          <p:cNvSpPr/>
          <p:nvPr/>
        </p:nvSpPr>
        <p:spPr>
          <a:xfrm>
            <a:off x="-83923" y="-87560"/>
            <a:ext cx="9354925" cy="5226506"/>
          </a:xfrm>
          <a:prstGeom prst="roundRect">
            <a:avLst>
              <a:gd name="adj" fmla="val -17495"/>
            </a:avLst>
          </a:prstGeom>
          <a:solidFill>
            <a:srgbClr val="111111">
              <a:alpha val="71764"/>
            </a:srgbClr>
          </a:solidFill>
          <a:ln>
            <a:noFill/>
          </a:ln>
        </p:spPr>
        <p:txBody>
          <a:bodyPr spcFirstLastPara="1" wrap="square" lIns="519700" tIns="617000" rIns="519700" bIns="617000"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sp>
        <p:nvSpPr>
          <p:cNvPr id="358" name="Google Shape;358;p17"/>
          <p:cNvSpPr/>
          <p:nvPr/>
        </p:nvSpPr>
        <p:spPr>
          <a:xfrm>
            <a:off x="-83921" y="2343150"/>
            <a:ext cx="9227922" cy="457200"/>
          </a:xfrm>
          <a:prstGeom prst="roundRect">
            <a:avLst>
              <a:gd name="adj" fmla="val -200000"/>
            </a:avLst>
          </a:prstGeom>
          <a:solidFill>
            <a:srgbClr val="F7F9F9"/>
          </a:solidFill>
          <a:ln>
            <a:noFill/>
          </a:ln>
        </p:spPr>
        <p:txBody>
          <a:bodyPr spcFirstLastPara="1" wrap="square" lIns="556025" tIns="53975" rIns="556025" bIns="53975" anchor="ctr" anchorCtr="0">
            <a:noAutofit/>
          </a:bodyPr>
          <a:lstStyle/>
          <a:p>
            <a:pPr marL="0" marR="0" lvl="0" indent="0" algn="ctr" rtl="0">
              <a:lnSpc>
                <a:spcPct val="171818"/>
              </a:lnSpc>
              <a:spcBef>
                <a:spcPts val="0"/>
              </a:spcBef>
              <a:spcAft>
                <a:spcPts val="0"/>
              </a:spcAft>
              <a:buNone/>
            </a:pPr>
            <a:r>
              <a:rPr lang="en-US" sz="1100">
                <a:solidFill>
                  <a:srgbClr val="111111"/>
                </a:solidFill>
                <a:latin typeface="Calibri"/>
                <a:ea typeface="Calibri"/>
                <a:cs typeface="Calibri"/>
                <a:sym typeface="Calibri"/>
              </a:rPr>
              <a:t>LET'S DIG EVEN DEEPER !!</a:t>
            </a:r>
            <a:endParaRPr sz="105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4"/>
        <p:cNvGrpSpPr/>
        <p:nvPr/>
      </p:nvGrpSpPr>
      <p:grpSpPr>
        <a:xfrm>
          <a:off x="0" y="0"/>
          <a:ext cx="0" cy="0"/>
          <a:chOff x="0" y="0"/>
          <a:chExt cx="0" cy="0"/>
        </a:xfrm>
      </p:grpSpPr>
      <p:pic>
        <p:nvPicPr>
          <p:cNvPr id="365" name="Google Shape;365;p18" descr="https://pitch-assets-ccb95893-de3f-4266-973c-20049231b248.s3.eu-west-1.amazonaws.com/e156bc77-47d7-4a97-9024-3c29bb313353?pitch-bytes=706413&amp;pitch-content-type=image%2Fpng"/>
          <p:cNvPicPr preferRelativeResize="0"/>
          <p:nvPr/>
        </p:nvPicPr>
        <p:blipFill rotWithShape="1">
          <a:blip r:embed="rId3">
            <a:alphaModFix/>
          </a:blip>
          <a:srcRect/>
          <a:stretch/>
        </p:blipFill>
        <p:spPr>
          <a:xfrm>
            <a:off x="754368" y="672698"/>
            <a:ext cx="7910542" cy="4325499"/>
          </a:xfrm>
          <a:prstGeom prst="rect">
            <a:avLst/>
          </a:prstGeom>
          <a:noFill/>
          <a:ln>
            <a:noFill/>
          </a:ln>
        </p:spPr>
      </p:pic>
      <p:pic>
        <p:nvPicPr>
          <p:cNvPr id="366" name="Google Shape;366;p18" descr="https://pitch-assets-ccb95893-de3f-4266-973c-20049231b248.s3.eu-west-1.amazonaws.com/8bc5623d-6456-4133-9a26-147546937899?pitch-bytes=500973&amp;pitch-content-type=image%2Fpng"/>
          <p:cNvPicPr preferRelativeResize="0"/>
          <p:nvPr/>
        </p:nvPicPr>
        <p:blipFill rotWithShape="1">
          <a:blip r:embed="rId4">
            <a:alphaModFix amt="49000"/>
          </a:blip>
          <a:srcRect t="46" b="46"/>
          <a:stretch/>
        </p:blipFill>
        <p:spPr>
          <a:xfrm>
            <a:off x="740081" y="693152"/>
            <a:ext cx="7905750" cy="4333384"/>
          </a:xfrm>
          <a:prstGeom prst="rect">
            <a:avLst/>
          </a:prstGeom>
          <a:noFill/>
          <a:ln>
            <a:noFill/>
          </a:ln>
        </p:spPr>
      </p:pic>
      <p:sp>
        <p:nvSpPr>
          <p:cNvPr id="367" name="Google Shape;367;p18"/>
          <p:cNvSpPr/>
          <p:nvPr/>
        </p:nvSpPr>
        <p:spPr>
          <a:xfrm>
            <a:off x="144984" y="71122"/>
            <a:ext cx="8229600" cy="4191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3000" b="1">
                <a:solidFill>
                  <a:srgbClr val="111111"/>
                </a:solidFill>
                <a:latin typeface="Arial"/>
                <a:ea typeface="Arial"/>
                <a:cs typeface="Arial"/>
                <a:sym typeface="Arial"/>
              </a:rPr>
              <a:t>Clustering using K-means ML Algorithm</a:t>
            </a:r>
            <a:endParaRPr sz="3000">
              <a:solidFill>
                <a:schemeClr val="dk1"/>
              </a:solidFill>
              <a:latin typeface="Calibri"/>
              <a:ea typeface="Calibri"/>
              <a:cs typeface="Calibri"/>
              <a:sym typeface="Calibri"/>
            </a:endParaRPr>
          </a:p>
        </p:txBody>
      </p:sp>
      <p:sp>
        <p:nvSpPr>
          <p:cNvPr id="368" name="Google Shape;368;p18"/>
          <p:cNvSpPr/>
          <p:nvPr/>
        </p:nvSpPr>
        <p:spPr>
          <a:xfrm>
            <a:off x="476250" y="476250"/>
            <a:ext cx="914400" cy="240030"/>
          </a:xfrm>
          <a:prstGeom prst="rect">
            <a:avLst/>
          </a:prstGeom>
          <a:noFill/>
          <a:ln>
            <a:noFill/>
          </a:ln>
        </p:spPr>
        <p:txBody>
          <a:bodyPr spcFirstLastPara="1" wrap="square" lIns="0" tIns="0" rIns="0" bIns="0" anchor="t" anchorCtr="0">
            <a:spAutoFit/>
          </a:bodyPr>
          <a:lstStyle/>
          <a:p>
            <a:pPr marL="0" marR="0" lvl="0" indent="0" algn="l" rtl="0">
              <a:lnSpc>
                <a:spcPct val="171818"/>
              </a:lnSpc>
              <a:spcBef>
                <a:spcPts val="0"/>
              </a:spcBef>
              <a:spcAft>
                <a:spcPts val="0"/>
              </a:spcAft>
              <a:buNone/>
            </a:pPr>
            <a:r>
              <a:rPr lang="en-US" sz="1100" b="0">
                <a:solidFill>
                  <a:srgbClr val="444444"/>
                </a:solidFill>
                <a:latin typeface="Arial"/>
                <a:ea typeface="Arial"/>
                <a:cs typeface="Arial"/>
                <a:sym typeface="Arial"/>
              </a:rPr>
              <a:t>K</a:t>
            </a:r>
            <a:endParaRPr sz="1050">
              <a:solidFill>
                <a:schemeClr val="dk1"/>
              </a:solidFill>
              <a:latin typeface="Calibri"/>
              <a:ea typeface="Calibri"/>
              <a:cs typeface="Calibri"/>
              <a:sym typeface="Calibri"/>
            </a:endParaRPr>
          </a:p>
        </p:txBody>
      </p:sp>
      <p:cxnSp>
        <p:nvCxnSpPr>
          <p:cNvPr id="369" name="Google Shape;369;p18"/>
          <p:cNvCxnSpPr/>
          <p:nvPr/>
        </p:nvCxnSpPr>
        <p:spPr>
          <a:xfrm>
            <a:off x="4925889" y="4742210"/>
            <a:ext cx="1777398" cy="0"/>
          </a:xfrm>
          <a:prstGeom prst="straightConnector1">
            <a:avLst/>
          </a:prstGeom>
          <a:solidFill>
            <a:srgbClr val="F7F9F9"/>
          </a:solidFill>
          <a:ln w="42325" cap="flat" cmpd="sng">
            <a:solidFill>
              <a:srgbClr val="FF0000"/>
            </a:solidFill>
            <a:prstDash val="solid"/>
            <a:round/>
            <a:headEnd type="none" w="sm" len="sm"/>
            <a:tailEnd type="none" w="sm" len="sm"/>
          </a:ln>
        </p:spPr>
      </p:cxnSp>
      <p:sp>
        <p:nvSpPr>
          <p:cNvPr id="370" name="Google Shape;370;p18"/>
          <p:cNvSpPr/>
          <p:nvPr/>
        </p:nvSpPr>
        <p:spPr>
          <a:xfrm>
            <a:off x="6699901" y="4481696"/>
            <a:ext cx="1756101" cy="521027"/>
          </a:xfrm>
          <a:prstGeom prst="roundRect">
            <a:avLst>
              <a:gd name="adj" fmla="val -175500"/>
            </a:avLst>
          </a:prstGeom>
          <a:solidFill>
            <a:srgbClr val="FF0000">
              <a:alpha val="70980"/>
            </a:srgbClr>
          </a:solidFill>
          <a:ln>
            <a:noFill/>
          </a:ln>
        </p:spPr>
        <p:txBody>
          <a:bodyPr spcFirstLastPara="1" wrap="square" lIns="97550" tIns="61500" rIns="97550" bIns="61500"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sp>
        <p:nvSpPr>
          <p:cNvPr id="371" name="Google Shape;371;p18"/>
          <p:cNvSpPr/>
          <p:nvPr/>
        </p:nvSpPr>
        <p:spPr>
          <a:xfrm>
            <a:off x="6831318" y="4435107"/>
            <a:ext cx="1828800" cy="480060"/>
          </a:xfrm>
          <a:prstGeom prst="rect">
            <a:avLst/>
          </a:prstGeom>
          <a:noFill/>
          <a:ln>
            <a:noFill/>
          </a:ln>
        </p:spPr>
        <p:txBody>
          <a:bodyPr spcFirstLastPara="1" wrap="square" lIns="0" tIns="0" rIns="0" bIns="0" anchor="t" anchorCtr="0">
            <a:noAutofit/>
          </a:bodyPr>
          <a:lstStyle/>
          <a:p>
            <a:pPr marL="0" marR="0" lvl="0" indent="0" algn="l" rtl="0">
              <a:lnSpc>
                <a:spcPct val="171818"/>
              </a:lnSpc>
              <a:spcBef>
                <a:spcPts val="0"/>
              </a:spcBef>
              <a:spcAft>
                <a:spcPts val="0"/>
              </a:spcAft>
              <a:buNone/>
            </a:pPr>
            <a:r>
              <a:rPr lang="en-US" sz="1100" b="1" dirty="0">
                <a:solidFill>
                  <a:srgbClr val="FFFFFF"/>
                </a:solidFill>
                <a:latin typeface="Arial"/>
                <a:ea typeface="Arial"/>
                <a:cs typeface="Arial"/>
                <a:sym typeface="Arial"/>
              </a:rPr>
              <a:t>Clusters centers with highest collisions</a:t>
            </a:r>
            <a:endParaRPr sz="1050" dirty="0">
              <a:solidFill>
                <a:schemeClr val="dk1"/>
              </a:solidFill>
              <a:latin typeface="Calibri"/>
              <a:ea typeface="Calibri"/>
              <a:cs typeface="Calibri"/>
              <a:sym typeface="Calibri"/>
            </a:endParaRPr>
          </a:p>
        </p:txBody>
      </p:sp>
      <p:cxnSp>
        <p:nvCxnSpPr>
          <p:cNvPr id="372" name="Google Shape;372;p18"/>
          <p:cNvCxnSpPr/>
          <p:nvPr/>
        </p:nvCxnSpPr>
        <p:spPr>
          <a:xfrm rot="-5400000">
            <a:off x="4025051" y="3860386"/>
            <a:ext cx="1801832" cy="0"/>
          </a:xfrm>
          <a:prstGeom prst="straightConnector1">
            <a:avLst/>
          </a:prstGeom>
          <a:solidFill>
            <a:srgbClr val="F7F9F9"/>
          </a:solidFill>
          <a:ln w="42325" cap="flat" cmpd="sng">
            <a:solidFill>
              <a:srgbClr val="FF0000"/>
            </a:solidFill>
            <a:prstDash val="solid"/>
            <a:round/>
            <a:headEnd type="none" w="sm" len="sm"/>
            <a:tailEnd type="triangle" w="med" len="med"/>
          </a:ln>
        </p:spPr>
      </p:cxnSp>
      <p:cxnSp>
        <p:nvCxnSpPr>
          <p:cNvPr id="373" name="Google Shape;373;p18"/>
          <p:cNvCxnSpPr/>
          <p:nvPr/>
        </p:nvCxnSpPr>
        <p:spPr>
          <a:xfrm rot="10800000">
            <a:off x="5775603" y="2743524"/>
            <a:ext cx="1067041" cy="0"/>
          </a:xfrm>
          <a:prstGeom prst="straightConnector1">
            <a:avLst/>
          </a:prstGeom>
          <a:solidFill>
            <a:srgbClr val="F7F9F9"/>
          </a:solidFill>
          <a:ln w="42325" cap="flat" cmpd="sng">
            <a:solidFill>
              <a:srgbClr val="FF0000"/>
            </a:solidFill>
            <a:prstDash val="solid"/>
            <a:round/>
            <a:headEnd type="none" w="sm" len="sm"/>
            <a:tailEnd type="triangle" w="med" len="med"/>
          </a:ln>
        </p:spPr>
      </p:cxnSp>
      <p:cxnSp>
        <p:nvCxnSpPr>
          <p:cNvPr id="374" name="Google Shape;374;p18"/>
          <p:cNvCxnSpPr/>
          <p:nvPr/>
        </p:nvCxnSpPr>
        <p:spPr>
          <a:xfrm rot="-5400000">
            <a:off x="5939171" y="3643295"/>
            <a:ext cx="1839498" cy="0"/>
          </a:xfrm>
          <a:prstGeom prst="straightConnector1">
            <a:avLst/>
          </a:prstGeom>
          <a:solidFill>
            <a:srgbClr val="F7F9F9"/>
          </a:solidFill>
          <a:ln w="42325" cap="flat" cmpd="sng">
            <a:solidFill>
              <a:srgbClr val="FF0000"/>
            </a:solidFill>
            <a:prstDash val="solid"/>
            <a:round/>
            <a:headEnd type="none" w="sm" len="sm"/>
            <a:tailEnd type="none" w="sm" len="sm"/>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0"/>
        <p:cNvGrpSpPr/>
        <p:nvPr/>
      </p:nvGrpSpPr>
      <p:grpSpPr>
        <a:xfrm>
          <a:off x="0" y="0"/>
          <a:ext cx="0" cy="0"/>
          <a:chOff x="0" y="0"/>
          <a:chExt cx="0" cy="0"/>
        </a:xfrm>
      </p:grpSpPr>
      <p:sp>
        <p:nvSpPr>
          <p:cNvPr id="381" name="Google Shape;381;p19"/>
          <p:cNvSpPr/>
          <p:nvPr/>
        </p:nvSpPr>
        <p:spPr>
          <a:xfrm>
            <a:off x="6844509" y="1841548"/>
            <a:ext cx="1736881" cy="430279"/>
          </a:xfrm>
          <a:prstGeom prst="roundRect">
            <a:avLst>
              <a:gd name="adj" fmla="val 20000"/>
            </a:avLst>
          </a:prstGeom>
          <a:solidFill>
            <a:srgbClr val="F7F9F9"/>
          </a:solidFill>
          <a:ln>
            <a:noFill/>
          </a:ln>
        </p:spPr>
        <p:txBody>
          <a:bodyPr spcFirstLastPara="1" wrap="square" lIns="96475" tIns="50775" rIns="96475" bIns="50775"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cxnSp>
        <p:nvCxnSpPr>
          <p:cNvPr id="382" name="Google Shape;382;p19"/>
          <p:cNvCxnSpPr/>
          <p:nvPr/>
        </p:nvCxnSpPr>
        <p:spPr>
          <a:xfrm rot="-5400000">
            <a:off x="1282700" y="3048475"/>
            <a:ext cx="3641913" cy="0"/>
          </a:xfrm>
          <a:prstGeom prst="straightConnector1">
            <a:avLst/>
          </a:prstGeom>
          <a:solidFill>
            <a:srgbClr val="F7F9F9"/>
          </a:solidFill>
          <a:ln w="21150" cap="flat" cmpd="sng">
            <a:solidFill>
              <a:srgbClr val="111111"/>
            </a:solidFill>
            <a:prstDash val="solid"/>
            <a:round/>
            <a:headEnd type="none" w="sm" len="sm"/>
            <a:tailEnd type="none" w="sm" len="sm"/>
          </a:ln>
        </p:spPr>
      </p:cxnSp>
      <p:cxnSp>
        <p:nvCxnSpPr>
          <p:cNvPr id="383" name="Google Shape;383;p19"/>
          <p:cNvCxnSpPr/>
          <p:nvPr/>
        </p:nvCxnSpPr>
        <p:spPr>
          <a:xfrm rot="-5400000">
            <a:off x="4474114" y="3002241"/>
            <a:ext cx="4282051" cy="0"/>
          </a:xfrm>
          <a:prstGeom prst="straightConnector1">
            <a:avLst/>
          </a:prstGeom>
          <a:solidFill>
            <a:srgbClr val="F7F9F9"/>
          </a:solidFill>
          <a:ln w="21150" cap="flat" cmpd="sng">
            <a:solidFill>
              <a:srgbClr val="111111"/>
            </a:solidFill>
            <a:prstDash val="solid"/>
            <a:round/>
            <a:headEnd type="none" w="sm" len="sm"/>
            <a:tailEnd type="none" w="sm" len="sm"/>
          </a:ln>
        </p:spPr>
      </p:cxnSp>
      <p:pic>
        <p:nvPicPr>
          <p:cNvPr id="384" name="Google Shape;384;p19" descr="https://pitch-assets-ccb95893-de3f-4266-973c-20049231b248.s3.eu-west-1.amazonaws.com/34634acf-555a-4a9e-a0a1-52257f818d7f?pitch-bytes=2081518&amp;pitch-content-type=image%2Fpng"/>
          <p:cNvPicPr preferRelativeResize="0"/>
          <p:nvPr/>
        </p:nvPicPr>
        <p:blipFill rotWithShape="1">
          <a:blip r:embed="rId3">
            <a:alphaModFix/>
          </a:blip>
          <a:srcRect l="23561" r="8154"/>
          <a:stretch/>
        </p:blipFill>
        <p:spPr>
          <a:xfrm>
            <a:off x="-1021691" y="702127"/>
            <a:ext cx="5250743" cy="4325403"/>
          </a:xfrm>
          <a:prstGeom prst="rect">
            <a:avLst/>
          </a:prstGeom>
          <a:noFill/>
          <a:ln>
            <a:noFill/>
          </a:ln>
        </p:spPr>
      </p:pic>
      <p:sp>
        <p:nvSpPr>
          <p:cNvPr id="385" name="Google Shape;385;p19"/>
          <p:cNvSpPr/>
          <p:nvPr/>
        </p:nvSpPr>
        <p:spPr>
          <a:xfrm>
            <a:off x="7023262" y="1931824"/>
            <a:ext cx="1828800" cy="240023"/>
          </a:xfrm>
          <a:prstGeom prst="rect">
            <a:avLst/>
          </a:prstGeom>
          <a:noFill/>
          <a:ln>
            <a:noFill/>
          </a:ln>
        </p:spPr>
        <p:txBody>
          <a:bodyPr spcFirstLastPara="1" wrap="square" lIns="0" tIns="0" rIns="0" bIns="0" anchor="t" anchorCtr="0">
            <a:spAutoFit/>
          </a:bodyPr>
          <a:lstStyle/>
          <a:p>
            <a:pPr marL="0" marR="0" lvl="0" indent="0" algn="l" rtl="0">
              <a:lnSpc>
                <a:spcPct val="171818"/>
              </a:lnSpc>
              <a:spcBef>
                <a:spcPts val="0"/>
              </a:spcBef>
              <a:spcAft>
                <a:spcPts val="0"/>
              </a:spcAft>
              <a:buNone/>
            </a:pPr>
            <a:r>
              <a:rPr lang="en-US" sz="1100" b="1">
                <a:solidFill>
                  <a:srgbClr val="444444"/>
                </a:solidFill>
                <a:latin typeface="Arial"/>
                <a:ea typeface="Arial"/>
                <a:cs typeface="Arial"/>
                <a:sym typeface="Arial"/>
              </a:rPr>
              <a:t>Generative Capacity</a:t>
            </a:r>
            <a:endParaRPr sz="1050">
              <a:solidFill>
                <a:schemeClr val="dk1"/>
              </a:solidFill>
              <a:latin typeface="Calibri"/>
              <a:ea typeface="Calibri"/>
              <a:cs typeface="Calibri"/>
              <a:sym typeface="Calibri"/>
            </a:endParaRPr>
          </a:p>
        </p:txBody>
      </p:sp>
      <p:sp>
        <p:nvSpPr>
          <p:cNvPr id="386" name="Google Shape;386;p19"/>
          <p:cNvSpPr/>
          <p:nvPr/>
        </p:nvSpPr>
        <p:spPr>
          <a:xfrm>
            <a:off x="4229052" y="848187"/>
            <a:ext cx="2305212" cy="457200"/>
          </a:xfrm>
          <a:prstGeom prst="roundRect">
            <a:avLst>
              <a:gd name="adj" fmla="val 80000"/>
            </a:avLst>
          </a:prstGeom>
          <a:solidFill>
            <a:srgbClr val="1A591A">
              <a:alpha val="68627"/>
            </a:srgbClr>
          </a:solidFill>
          <a:ln>
            <a:noFill/>
          </a:ln>
        </p:spPr>
        <p:txBody>
          <a:bodyPr spcFirstLastPara="1" wrap="square" lIns="128050" tIns="53975" rIns="128050" bIns="53975"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sp>
        <p:nvSpPr>
          <p:cNvPr id="387" name="Google Shape;387;p19"/>
          <p:cNvSpPr/>
          <p:nvPr/>
        </p:nvSpPr>
        <p:spPr>
          <a:xfrm>
            <a:off x="4630428" y="1603348"/>
            <a:ext cx="1736881" cy="1047750"/>
          </a:xfrm>
          <a:prstGeom prst="roundRect">
            <a:avLst>
              <a:gd name="adj" fmla="val 18649"/>
            </a:avLst>
          </a:prstGeom>
          <a:solidFill>
            <a:srgbClr val="F7F9F9"/>
          </a:solidFill>
          <a:ln>
            <a:noFill/>
          </a:ln>
        </p:spPr>
        <p:txBody>
          <a:bodyPr spcFirstLastPara="1" wrap="square" lIns="96475" tIns="123675" rIns="96475" bIns="123675" anchor="ctr" anchorCtr="0">
            <a:noAutofit/>
          </a:bodyPr>
          <a:lstStyle/>
          <a:p>
            <a:pPr marL="0" marR="0" lvl="0" indent="0" algn="ctr" rtl="0">
              <a:lnSpc>
                <a:spcPct val="171818"/>
              </a:lnSpc>
              <a:spcBef>
                <a:spcPts val="0"/>
              </a:spcBef>
              <a:spcAft>
                <a:spcPts val="0"/>
              </a:spcAft>
              <a:buNone/>
            </a:pPr>
            <a:r>
              <a:rPr lang="en-US" sz="1100">
                <a:solidFill>
                  <a:srgbClr val="111111"/>
                </a:solidFill>
                <a:latin typeface="Calibri"/>
                <a:ea typeface="Calibri"/>
                <a:cs typeface="Calibri"/>
                <a:sym typeface="Calibri"/>
              </a:rPr>
              <a:t>Can provide recommendation in form text, image &amp; audio</a:t>
            </a:r>
            <a:endParaRPr sz="1050">
              <a:solidFill>
                <a:schemeClr val="dk1"/>
              </a:solidFill>
              <a:latin typeface="Calibri"/>
              <a:ea typeface="Calibri"/>
              <a:cs typeface="Calibri"/>
              <a:sym typeface="Calibri"/>
            </a:endParaRPr>
          </a:p>
        </p:txBody>
      </p:sp>
      <p:sp>
        <p:nvSpPr>
          <p:cNvPr id="388" name="Google Shape;388;p19"/>
          <p:cNvSpPr/>
          <p:nvPr/>
        </p:nvSpPr>
        <p:spPr>
          <a:xfrm>
            <a:off x="6719722" y="849963"/>
            <a:ext cx="2305212" cy="457200"/>
          </a:xfrm>
          <a:prstGeom prst="roundRect">
            <a:avLst>
              <a:gd name="adj" fmla="val 80000"/>
            </a:avLst>
          </a:prstGeom>
          <a:solidFill>
            <a:srgbClr val="EC4C4C">
              <a:alpha val="58823"/>
            </a:srgbClr>
          </a:solidFill>
          <a:ln>
            <a:noFill/>
          </a:ln>
        </p:spPr>
        <p:txBody>
          <a:bodyPr spcFirstLastPara="1" wrap="square" lIns="128050" tIns="53975" rIns="128050" bIns="53975"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sp>
        <p:nvSpPr>
          <p:cNvPr id="389" name="Google Shape;389;p19"/>
          <p:cNvSpPr/>
          <p:nvPr/>
        </p:nvSpPr>
        <p:spPr>
          <a:xfrm>
            <a:off x="6846517" y="2766621"/>
            <a:ext cx="1736881" cy="430279"/>
          </a:xfrm>
          <a:prstGeom prst="roundRect">
            <a:avLst>
              <a:gd name="adj" fmla="val 20000"/>
            </a:avLst>
          </a:prstGeom>
          <a:solidFill>
            <a:srgbClr val="F7F9F9"/>
          </a:solidFill>
          <a:ln>
            <a:noFill/>
          </a:ln>
        </p:spPr>
        <p:txBody>
          <a:bodyPr spcFirstLastPara="1" wrap="square" lIns="96475" tIns="50775" rIns="96475" bIns="50775"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sp>
        <p:nvSpPr>
          <p:cNvPr id="390" name="Google Shape;390;p19"/>
          <p:cNvSpPr/>
          <p:nvPr/>
        </p:nvSpPr>
        <p:spPr>
          <a:xfrm>
            <a:off x="7086832" y="2864829"/>
            <a:ext cx="1828800" cy="240023"/>
          </a:xfrm>
          <a:prstGeom prst="rect">
            <a:avLst/>
          </a:prstGeom>
          <a:noFill/>
          <a:ln>
            <a:noFill/>
          </a:ln>
        </p:spPr>
        <p:txBody>
          <a:bodyPr spcFirstLastPara="1" wrap="square" lIns="0" tIns="0" rIns="0" bIns="0" anchor="t" anchorCtr="0">
            <a:spAutoFit/>
          </a:bodyPr>
          <a:lstStyle/>
          <a:p>
            <a:pPr marL="0" marR="0" lvl="0" indent="0" algn="l" rtl="0">
              <a:lnSpc>
                <a:spcPct val="171818"/>
              </a:lnSpc>
              <a:spcBef>
                <a:spcPts val="0"/>
              </a:spcBef>
              <a:spcAft>
                <a:spcPts val="0"/>
              </a:spcAft>
              <a:buNone/>
            </a:pPr>
            <a:r>
              <a:rPr lang="en-US" sz="1100" b="1">
                <a:solidFill>
                  <a:srgbClr val="444444"/>
                </a:solidFill>
                <a:latin typeface="Arial"/>
                <a:ea typeface="Arial"/>
                <a:cs typeface="Arial"/>
                <a:sym typeface="Arial"/>
              </a:rPr>
              <a:t>Transfer Learning</a:t>
            </a:r>
            <a:endParaRPr sz="1050">
              <a:solidFill>
                <a:schemeClr val="dk1"/>
              </a:solidFill>
              <a:latin typeface="Calibri"/>
              <a:ea typeface="Calibri"/>
              <a:cs typeface="Calibri"/>
              <a:sym typeface="Calibri"/>
            </a:endParaRPr>
          </a:p>
        </p:txBody>
      </p:sp>
      <p:sp>
        <p:nvSpPr>
          <p:cNvPr id="391" name="Google Shape;391;p19"/>
          <p:cNvSpPr/>
          <p:nvPr/>
        </p:nvSpPr>
        <p:spPr>
          <a:xfrm>
            <a:off x="4632436" y="2722371"/>
            <a:ext cx="1736881" cy="557353"/>
          </a:xfrm>
          <a:prstGeom prst="roundRect">
            <a:avLst>
              <a:gd name="adj" fmla="val 20000"/>
            </a:avLst>
          </a:prstGeom>
          <a:solidFill>
            <a:srgbClr val="F7F9F9"/>
          </a:solidFill>
          <a:ln>
            <a:noFill/>
          </a:ln>
        </p:spPr>
        <p:txBody>
          <a:bodyPr spcFirstLastPara="1" wrap="square" lIns="96475" tIns="65775" rIns="96475" bIns="65775" anchor="ctr" anchorCtr="0">
            <a:noAutofit/>
          </a:bodyPr>
          <a:lstStyle/>
          <a:p>
            <a:pPr marL="0" marR="0" lvl="0" indent="0" algn="ctr" rtl="0">
              <a:lnSpc>
                <a:spcPct val="171818"/>
              </a:lnSpc>
              <a:spcBef>
                <a:spcPts val="0"/>
              </a:spcBef>
              <a:spcAft>
                <a:spcPts val="0"/>
              </a:spcAft>
              <a:buNone/>
            </a:pPr>
            <a:r>
              <a:rPr lang="en-US" sz="1100">
                <a:solidFill>
                  <a:srgbClr val="111111"/>
                </a:solidFill>
                <a:latin typeface="Calibri"/>
                <a:ea typeface="Calibri"/>
                <a:cs typeface="Calibri"/>
                <a:sym typeface="Calibri"/>
              </a:rPr>
              <a:t>Can learn from pre-trained models</a:t>
            </a:r>
            <a:endParaRPr sz="1050">
              <a:solidFill>
                <a:schemeClr val="dk1"/>
              </a:solidFill>
              <a:latin typeface="Calibri"/>
              <a:ea typeface="Calibri"/>
              <a:cs typeface="Calibri"/>
              <a:sym typeface="Calibri"/>
            </a:endParaRPr>
          </a:p>
        </p:txBody>
      </p:sp>
      <p:sp>
        <p:nvSpPr>
          <p:cNvPr id="392" name="Google Shape;392;p19"/>
          <p:cNvSpPr/>
          <p:nvPr/>
        </p:nvSpPr>
        <p:spPr>
          <a:xfrm>
            <a:off x="6839675" y="3586652"/>
            <a:ext cx="1736881" cy="430279"/>
          </a:xfrm>
          <a:prstGeom prst="roundRect">
            <a:avLst>
              <a:gd name="adj" fmla="val 20000"/>
            </a:avLst>
          </a:prstGeom>
          <a:solidFill>
            <a:srgbClr val="F7F9F9"/>
          </a:solidFill>
          <a:ln>
            <a:noFill/>
          </a:ln>
        </p:spPr>
        <p:txBody>
          <a:bodyPr spcFirstLastPara="1" wrap="square" lIns="96475" tIns="50775" rIns="96475" bIns="50775"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sp>
        <p:nvSpPr>
          <p:cNvPr id="393" name="Google Shape;393;p19"/>
          <p:cNvSpPr/>
          <p:nvPr/>
        </p:nvSpPr>
        <p:spPr>
          <a:xfrm>
            <a:off x="6889280" y="3684860"/>
            <a:ext cx="1828800" cy="240023"/>
          </a:xfrm>
          <a:prstGeom prst="rect">
            <a:avLst/>
          </a:prstGeom>
          <a:noFill/>
          <a:ln>
            <a:noFill/>
          </a:ln>
        </p:spPr>
        <p:txBody>
          <a:bodyPr spcFirstLastPara="1" wrap="square" lIns="0" tIns="0" rIns="0" bIns="0" anchor="t" anchorCtr="0">
            <a:noAutofit/>
          </a:bodyPr>
          <a:lstStyle/>
          <a:p>
            <a:pPr marL="0" marR="0" lvl="0" indent="0" algn="l" rtl="0">
              <a:lnSpc>
                <a:spcPct val="171818"/>
              </a:lnSpc>
              <a:spcBef>
                <a:spcPts val="0"/>
              </a:spcBef>
              <a:spcAft>
                <a:spcPts val="0"/>
              </a:spcAft>
              <a:buNone/>
            </a:pPr>
            <a:r>
              <a:rPr lang="en-US" sz="1100" b="1">
                <a:solidFill>
                  <a:srgbClr val="444444"/>
                </a:solidFill>
                <a:latin typeface="Arial"/>
                <a:ea typeface="Arial"/>
                <a:cs typeface="Arial"/>
                <a:sym typeface="Arial"/>
              </a:rPr>
              <a:t>Continuous Improvement</a:t>
            </a:r>
            <a:endParaRPr sz="1050">
              <a:solidFill>
                <a:schemeClr val="dk1"/>
              </a:solidFill>
              <a:latin typeface="Calibri"/>
              <a:ea typeface="Calibri"/>
              <a:cs typeface="Calibri"/>
              <a:sym typeface="Calibri"/>
            </a:endParaRPr>
          </a:p>
        </p:txBody>
      </p:sp>
      <p:sp>
        <p:nvSpPr>
          <p:cNvPr id="394" name="Google Shape;394;p19"/>
          <p:cNvSpPr/>
          <p:nvPr/>
        </p:nvSpPr>
        <p:spPr>
          <a:xfrm>
            <a:off x="4634444" y="3505382"/>
            <a:ext cx="1736881" cy="557353"/>
          </a:xfrm>
          <a:prstGeom prst="roundRect">
            <a:avLst>
              <a:gd name="adj" fmla="val 20000"/>
            </a:avLst>
          </a:prstGeom>
          <a:solidFill>
            <a:srgbClr val="F7F9F9"/>
          </a:solidFill>
          <a:ln>
            <a:noFill/>
          </a:ln>
        </p:spPr>
        <p:txBody>
          <a:bodyPr spcFirstLastPara="1" wrap="square" lIns="96475" tIns="65775" rIns="96475" bIns="65775" anchor="ctr" anchorCtr="0">
            <a:noAutofit/>
          </a:bodyPr>
          <a:lstStyle/>
          <a:p>
            <a:pPr marL="0" marR="0" lvl="0" indent="0" algn="ctr" rtl="0">
              <a:lnSpc>
                <a:spcPct val="171818"/>
              </a:lnSpc>
              <a:spcBef>
                <a:spcPts val="0"/>
              </a:spcBef>
              <a:spcAft>
                <a:spcPts val="0"/>
              </a:spcAft>
              <a:buNone/>
            </a:pPr>
            <a:r>
              <a:rPr lang="en-US" sz="1100">
                <a:solidFill>
                  <a:srgbClr val="111111"/>
                </a:solidFill>
                <a:latin typeface="Calibri"/>
                <a:ea typeface="Calibri"/>
                <a:cs typeface="Calibri"/>
                <a:sym typeface="Calibri"/>
              </a:rPr>
              <a:t>Iterative training process</a:t>
            </a:r>
            <a:endParaRPr sz="1050">
              <a:solidFill>
                <a:schemeClr val="dk1"/>
              </a:solidFill>
              <a:latin typeface="Calibri"/>
              <a:ea typeface="Calibri"/>
              <a:cs typeface="Calibri"/>
              <a:sym typeface="Calibri"/>
            </a:endParaRPr>
          </a:p>
        </p:txBody>
      </p:sp>
      <p:sp>
        <p:nvSpPr>
          <p:cNvPr id="395" name="Google Shape;395;p19"/>
          <p:cNvSpPr/>
          <p:nvPr/>
        </p:nvSpPr>
        <p:spPr>
          <a:xfrm>
            <a:off x="6841452" y="4315636"/>
            <a:ext cx="1736881" cy="430279"/>
          </a:xfrm>
          <a:prstGeom prst="roundRect">
            <a:avLst>
              <a:gd name="adj" fmla="val 20000"/>
            </a:avLst>
          </a:prstGeom>
          <a:solidFill>
            <a:srgbClr val="F7F9F9"/>
          </a:solidFill>
          <a:ln>
            <a:noFill/>
          </a:ln>
        </p:spPr>
        <p:txBody>
          <a:bodyPr spcFirstLastPara="1" wrap="square" lIns="96475" tIns="50775" rIns="96475" bIns="50775" anchor="ctr" anchorCtr="0">
            <a:noAutofit/>
          </a:bodyPr>
          <a:lstStyle/>
          <a:p>
            <a:pPr marL="0" marR="0" lvl="0" indent="0" algn="ctr" rtl="0">
              <a:lnSpc>
                <a:spcPct val="171818"/>
              </a:lnSpc>
              <a:spcBef>
                <a:spcPts val="0"/>
              </a:spcBef>
              <a:spcAft>
                <a:spcPts val="0"/>
              </a:spcAft>
              <a:buNone/>
            </a:pPr>
            <a:r>
              <a:rPr lang="en-US" sz="1100" b="1">
                <a:solidFill>
                  <a:srgbClr val="111111"/>
                </a:solidFill>
                <a:latin typeface="Calibri"/>
                <a:ea typeface="Calibri"/>
                <a:cs typeface="Calibri"/>
                <a:sym typeface="Calibri"/>
              </a:rPr>
              <a:t>Real world Application</a:t>
            </a:r>
            <a:endParaRPr sz="1050" b="1">
              <a:solidFill>
                <a:schemeClr val="dk1"/>
              </a:solidFill>
              <a:latin typeface="Calibri"/>
              <a:ea typeface="Calibri"/>
              <a:cs typeface="Calibri"/>
              <a:sym typeface="Calibri"/>
            </a:endParaRPr>
          </a:p>
        </p:txBody>
      </p:sp>
      <p:cxnSp>
        <p:nvCxnSpPr>
          <p:cNvPr id="396" name="Google Shape;396;p19"/>
          <p:cNvCxnSpPr/>
          <p:nvPr/>
        </p:nvCxnSpPr>
        <p:spPr>
          <a:xfrm rot="10800000">
            <a:off x="6393223" y="2047996"/>
            <a:ext cx="447822" cy="0"/>
          </a:xfrm>
          <a:prstGeom prst="straightConnector1">
            <a:avLst/>
          </a:prstGeom>
          <a:solidFill>
            <a:srgbClr val="F7F9F9"/>
          </a:solidFill>
          <a:ln w="21150" cap="flat" cmpd="sng">
            <a:solidFill>
              <a:srgbClr val="FF0000"/>
            </a:solidFill>
            <a:prstDash val="solid"/>
            <a:round/>
            <a:headEnd type="none" w="sm" len="sm"/>
            <a:tailEnd type="triangle" w="med" len="med"/>
          </a:ln>
        </p:spPr>
      </p:cxnSp>
      <p:sp>
        <p:nvSpPr>
          <p:cNvPr id="397" name="Google Shape;397;p19"/>
          <p:cNvSpPr/>
          <p:nvPr/>
        </p:nvSpPr>
        <p:spPr>
          <a:xfrm>
            <a:off x="4627370" y="4170333"/>
            <a:ext cx="1736881" cy="702656"/>
          </a:xfrm>
          <a:prstGeom prst="roundRect">
            <a:avLst>
              <a:gd name="adj" fmla="val 20000"/>
            </a:avLst>
          </a:prstGeom>
          <a:solidFill>
            <a:srgbClr val="F7F9F9"/>
          </a:solidFill>
          <a:ln>
            <a:noFill/>
          </a:ln>
        </p:spPr>
        <p:txBody>
          <a:bodyPr spcFirstLastPara="1" wrap="square" lIns="96475" tIns="82950" rIns="96475" bIns="82950" anchor="ctr" anchorCtr="0">
            <a:noAutofit/>
          </a:bodyPr>
          <a:lstStyle/>
          <a:p>
            <a:pPr marL="0" marR="0" lvl="0" indent="0" algn="ctr" rtl="0">
              <a:lnSpc>
                <a:spcPct val="171818"/>
              </a:lnSpc>
              <a:spcBef>
                <a:spcPts val="0"/>
              </a:spcBef>
              <a:spcAft>
                <a:spcPts val="0"/>
              </a:spcAft>
              <a:buNone/>
            </a:pPr>
            <a:r>
              <a:rPr lang="en-US" sz="1100">
                <a:solidFill>
                  <a:srgbClr val="111111"/>
                </a:solidFill>
                <a:latin typeface="Calibri"/>
                <a:ea typeface="Calibri"/>
                <a:cs typeface="Calibri"/>
                <a:sym typeface="Calibri"/>
              </a:rPr>
              <a:t>Provide real time recommendation to users</a:t>
            </a:r>
            <a:endParaRPr sz="1050">
              <a:solidFill>
                <a:schemeClr val="dk1"/>
              </a:solidFill>
              <a:latin typeface="Calibri"/>
              <a:ea typeface="Calibri"/>
              <a:cs typeface="Calibri"/>
              <a:sym typeface="Calibri"/>
            </a:endParaRPr>
          </a:p>
        </p:txBody>
      </p:sp>
      <p:sp>
        <p:nvSpPr>
          <p:cNvPr id="398" name="Google Shape;398;p19"/>
          <p:cNvSpPr/>
          <p:nvPr/>
        </p:nvSpPr>
        <p:spPr>
          <a:xfrm>
            <a:off x="7034495" y="785384"/>
            <a:ext cx="1753283" cy="582339"/>
          </a:xfrm>
          <a:prstGeom prst="rect">
            <a:avLst/>
          </a:prstGeom>
          <a:noFill/>
          <a:ln>
            <a:noFill/>
          </a:ln>
        </p:spPr>
        <p:txBody>
          <a:bodyPr spcFirstLastPara="1" wrap="square" lIns="0" tIns="0" rIns="0" bIns="0" anchor="t" anchorCtr="0">
            <a:spAutoFit/>
          </a:bodyPr>
          <a:lstStyle/>
          <a:p>
            <a:pPr marL="0" marR="0" lvl="0" indent="0" algn="l" rtl="0">
              <a:lnSpc>
                <a:spcPct val="171818"/>
              </a:lnSpc>
              <a:spcBef>
                <a:spcPts val="0"/>
              </a:spcBef>
              <a:spcAft>
                <a:spcPts val="0"/>
              </a:spcAft>
              <a:buNone/>
            </a:pPr>
            <a:r>
              <a:rPr lang="en-US" sz="1100" b="1" dirty="0">
                <a:solidFill>
                  <a:srgbClr val="111111"/>
                </a:solidFill>
                <a:latin typeface="Arial"/>
                <a:ea typeface="Arial"/>
                <a:cs typeface="Arial"/>
                <a:sym typeface="Arial"/>
              </a:rPr>
              <a:t>WHAT MAKES A GEN AI </a:t>
            </a:r>
            <a:endParaRPr sz="1050" dirty="0">
              <a:solidFill>
                <a:schemeClr val="dk1"/>
              </a:solidFill>
              <a:latin typeface="Calibri"/>
              <a:ea typeface="Calibri"/>
              <a:cs typeface="Calibri"/>
              <a:sym typeface="Calibri"/>
            </a:endParaRPr>
          </a:p>
          <a:p>
            <a:pPr marL="0" marR="0" lvl="0" indent="0" algn="l" rtl="0">
              <a:lnSpc>
                <a:spcPct val="171818"/>
              </a:lnSpc>
              <a:spcBef>
                <a:spcPts val="0"/>
              </a:spcBef>
              <a:spcAft>
                <a:spcPts val="0"/>
              </a:spcAft>
              <a:buNone/>
            </a:pPr>
            <a:r>
              <a:rPr lang="en-US" sz="1100" b="1" dirty="0">
                <a:solidFill>
                  <a:srgbClr val="111111"/>
                </a:solidFill>
                <a:latin typeface="Arial"/>
                <a:ea typeface="Arial"/>
                <a:cs typeface="Arial"/>
                <a:sym typeface="Arial"/>
              </a:rPr>
              <a:t>MODEL GREAT?</a:t>
            </a:r>
            <a:endParaRPr sz="1050" dirty="0">
              <a:solidFill>
                <a:schemeClr val="dk1"/>
              </a:solidFill>
              <a:latin typeface="Calibri"/>
              <a:ea typeface="Calibri"/>
              <a:cs typeface="Calibri"/>
              <a:sym typeface="Calibri"/>
            </a:endParaRPr>
          </a:p>
        </p:txBody>
      </p:sp>
      <p:sp>
        <p:nvSpPr>
          <p:cNvPr id="399" name="Google Shape;399;p19"/>
          <p:cNvSpPr/>
          <p:nvPr/>
        </p:nvSpPr>
        <p:spPr>
          <a:xfrm>
            <a:off x="4714146" y="789595"/>
            <a:ext cx="1753283" cy="582339"/>
          </a:xfrm>
          <a:prstGeom prst="rect">
            <a:avLst/>
          </a:prstGeom>
          <a:noFill/>
          <a:ln>
            <a:noFill/>
          </a:ln>
        </p:spPr>
        <p:txBody>
          <a:bodyPr spcFirstLastPara="1" wrap="square" lIns="0" tIns="0" rIns="0" bIns="0" anchor="t" anchorCtr="0">
            <a:spAutoFit/>
          </a:bodyPr>
          <a:lstStyle/>
          <a:p>
            <a:pPr marL="0" marR="0" lvl="0" indent="0" algn="l" rtl="0">
              <a:lnSpc>
                <a:spcPct val="171818"/>
              </a:lnSpc>
              <a:spcBef>
                <a:spcPts val="0"/>
              </a:spcBef>
              <a:spcAft>
                <a:spcPts val="0"/>
              </a:spcAft>
              <a:buNone/>
            </a:pPr>
            <a:r>
              <a:rPr lang="en-US" sz="1100" b="1" dirty="0">
                <a:solidFill>
                  <a:srgbClr val="FFFFFF"/>
                </a:solidFill>
                <a:latin typeface="Arial"/>
                <a:ea typeface="Arial"/>
                <a:cs typeface="Arial"/>
                <a:sym typeface="Arial"/>
              </a:rPr>
              <a:t>OUR GENERTIVE AI </a:t>
            </a:r>
            <a:endParaRPr sz="1050" dirty="0">
              <a:solidFill>
                <a:schemeClr val="dk1"/>
              </a:solidFill>
              <a:latin typeface="Calibri"/>
              <a:ea typeface="Calibri"/>
              <a:cs typeface="Calibri"/>
              <a:sym typeface="Calibri"/>
            </a:endParaRPr>
          </a:p>
          <a:p>
            <a:pPr marL="0" marR="0" lvl="0" indent="0" algn="l" rtl="0">
              <a:lnSpc>
                <a:spcPct val="171818"/>
              </a:lnSpc>
              <a:spcBef>
                <a:spcPts val="0"/>
              </a:spcBef>
              <a:spcAft>
                <a:spcPts val="0"/>
              </a:spcAft>
              <a:buNone/>
            </a:pPr>
            <a:r>
              <a:rPr lang="en-US" sz="1100" b="1" dirty="0">
                <a:solidFill>
                  <a:srgbClr val="FFFFFF"/>
                </a:solidFill>
                <a:latin typeface="Arial"/>
                <a:ea typeface="Arial"/>
                <a:cs typeface="Arial"/>
                <a:sym typeface="Arial"/>
              </a:rPr>
              <a:t>MODEL FEATURES</a:t>
            </a:r>
            <a:endParaRPr sz="1050" dirty="0">
              <a:solidFill>
                <a:schemeClr val="dk1"/>
              </a:solidFill>
              <a:latin typeface="Calibri"/>
              <a:ea typeface="Calibri"/>
              <a:cs typeface="Calibri"/>
              <a:sym typeface="Calibri"/>
            </a:endParaRPr>
          </a:p>
        </p:txBody>
      </p:sp>
      <p:pic>
        <p:nvPicPr>
          <p:cNvPr id="400" name="Google Shape;400;p19" descr="https://pitch-assets-ccb95893-de3f-4266-973c-20049231b248.s3.eu-west-1.amazonaws.com/b9849869-deaf-4520-9473-f9065cea42de?pitch-bytes=3318&amp;pitch-content-type=image%2Fpng"/>
          <p:cNvPicPr preferRelativeResize="0"/>
          <p:nvPr/>
        </p:nvPicPr>
        <p:blipFill rotWithShape="1">
          <a:blip r:embed="rId4">
            <a:alphaModFix/>
          </a:blip>
          <a:srcRect/>
          <a:stretch/>
        </p:blipFill>
        <p:spPr>
          <a:xfrm>
            <a:off x="8677871" y="1827120"/>
            <a:ext cx="467260" cy="461030"/>
          </a:xfrm>
          <a:prstGeom prst="rect">
            <a:avLst/>
          </a:prstGeom>
          <a:noFill/>
          <a:ln>
            <a:noFill/>
          </a:ln>
        </p:spPr>
      </p:pic>
      <p:pic>
        <p:nvPicPr>
          <p:cNvPr id="401" name="Google Shape;401;p19" descr="https://pitch-assets-ccb95893-de3f-4266-973c-20049231b248.s3.eu-west-1.amazonaws.com/b9849869-deaf-4520-9473-f9065cea42de?pitch-bytes=3318&amp;pitch-content-type=image%2Fpng"/>
          <p:cNvPicPr preferRelativeResize="0"/>
          <p:nvPr/>
        </p:nvPicPr>
        <p:blipFill rotWithShape="1">
          <a:blip r:embed="rId4">
            <a:alphaModFix/>
          </a:blip>
          <a:srcRect/>
          <a:stretch/>
        </p:blipFill>
        <p:spPr>
          <a:xfrm>
            <a:off x="8679879" y="2734030"/>
            <a:ext cx="467260" cy="461030"/>
          </a:xfrm>
          <a:prstGeom prst="rect">
            <a:avLst/>
          </a:prstGeom>
          <a:noFill/>
          <a:ln>
            <a:noFill/>
          </a:ln>
        </p:spPr>
      </p:pic>
      <p:pic>
        <p:nvPicPr>
          <p:cNvPr id="402" name="Google Shape;402;p19" descr="https://pitch-assets-ccb95893-de3f-4266-973c-20049231b248.s3.eu-west-1.amazonaws.com/b9849869-deaf-4520-9473-f9065cea42de?pitch-bytes=3318&amp;pitch-content-type=image%2Fpng"/>
          <p:cNvPicPr preferRelativeResize="0"/>
          <p:nvPr/>
        </p:nvPicPr>
        <p:blipFill rotWithShape="1">
          <a:blip r:embed="rId4">
            <a:alphaModFix/>
          </a:blip>
          <a:srcRect/>
          <a:stretch/>
        </p:blipFill>
        <p:spPr>
          <a:xfrm>
            <a:off x="8671029" y="3552053"/>
            <a:ext cx="467260" cy="461030"/>
          </a:xfrm>
          <a:prstGeom prst="rect">
            <a:avLst/>
          </a:prstGeom>
          <a:noFill/>
          <a:ln>
            <a:noFill/>
          </a:ln>
        </p:spPr>
      </p:pic>
      <p:pic>
        <p:nvPicPr>
          <p:cNvPr id="403" name="Google Shape;403;p19" descr="https://pitch-assets-ccb95893-de3f-4266-973c-20049231b248.s3.eu-west-1.amazonaws.com/b9849869-deaf-4520-9473-f9065cea42de?pitch-bytes=3318&amp;pitch-content-type=image%2Fpng"/>
          <p:cNvPicPr preferRelativeResize="0"/>
          <p:nvPr/>
        </p:nvPicPr>
        <p:blipFill rotWithShape="1">
          <a:blip r:embed="rId4">
            <a:alphaModFix/>
          </a:blip>
          <a:srcRect/>
          <a:stretch/>
        </p:blipFill>
        <p:spPr>
          <a:xfrm>
            <a:off x="8679879" y="4288111"/>
            <a:ext cx="467260" cy="461030"/>
          </a:xfrm>
          <a:prstGeom prst="rect">
            <a:avLst/>
          </a:prstGeom>
          <a:noFill/>
          <a:ln>
            <a:noFill/>
          </a:ln>
        </p:spPr>
      </p:pic>
      <p:sp>
        <p:nvSpPr>
          <p:cNvPr id="404" name="Google Shape;404;p19"/>
          <p:cNvSpPr/>
          <p:nvPr/>
        </p:nvSpPr>
        <p:spPr>
          <a:xfrm>
            <a:off x="430375" y="176332"/>
            <a:ext cx="9144000" cy="42672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400" b="1">
                <a:solidFill>
                  <a:srgbClr val="111111"/>
                </a:solidFill>
                <a:latin typeface="Arial"/>
                <a:ea typeface="Arial"/>
                <a:cs typeface="Arial"/>
                <a:sym typeface="Arial"/>
              </a:rPr>
              <a:t>HOW GENERATIVE AI HELPS US ACHIEVE OUR GOAL?</a:t>
            </a:r>
            <a:endParaRPr sz="2400">
              <a:solidFill>
                <a:schemeClr val="dk1"/>
              </a:solidFill>
              <a:latin typeface="Calibri"/>
              <a:ea typeface="Calibri"/>
              <a:cs typeface="Calibri"/>
              <a:sym typeface="Calibri"/>
            </a:endParaRPr>
          </a:p>
        </p:txBody>
      </p:sp>
      <p:cxnSp>
        <p:nvCxnSpPr>
          <p:cNvPr id="405" name="Google Shape;405;p19"/>
          <p:cNvCxnSpPr/>
          <p:nvPr/>
        </p:nvCxnSpPr>
        <p:spPr>
          <a:xfrm rot="10800000">
            <a:off x="6365848" y="2967570"/>
            <a:ext cx="447822" cy="0"/>
          </a:xfrm>
          <a:prstGeom prst="straightConnector1">
            <a:avLst/>
          </a:prstGeom>
          <a:solidFill>
            <a:srgbClr val="F7F9F9"/>
          </a:solidFill>
          <a:ln w="21150" cap="flat" cmpd="sng">
            <a:solidFill>
              <a:srgbClr val="FF0000"/>
            </a:solidFill>
            <a:prstDash val="solid"/>
            <a:round/>
            <a:headEnd type="none" w="sm" len="sm"/>
            <a:tailEnd type="triangle" w="med" len="med"/>
          </a:ln>
        </p:spPr>
      </p:cxnSp>
      <p:cxnSp>
        <p:nvCxnSpPr>
          <p:cNvPr id="406" name="Google Shape;406;p19"/>
          <p:cNvCxnSpPr/>
          <p:nvPr/>
        </p:nvCxnSpPr>
        <p:spPr>
          <a:xfrm rot="10800000">
            <a:off x="6365024" y="3816344"/>
            <a:ext cx="447822" cy="0"/>
          </a:xfrm>
          <a:prstGeom prst="straightConnector1">
            <a:avLst/>
          </a:prstGeom>
          <a:solidFill>
            <a:srgbClr val="F7F9F9"/>
          </a:solidFill>
          <a:ln w="21150" cap="flat" cmpd="sng">
            <a:solidFill>
              <a:srgbClr val="FF0000"/>
            </a:solidFill>
            <a:prstDash val="solid"/>
            <a:round/>
            <a:headEnd type="none" w="sm" len="sm"/>
            <a:tailEnd type="triangle" w="med" len="med"/>
          </a:ln>
        </p:spPr>
      </p:cxnSp>
      <p:cxnSp>
        <p:nvCxnSpPr>
          <p:cNvPr id="407" name="Google Shape;407;p19"/>
          <p:cNvCxnSpPr/>
          <p:nvPr/>
        </p:nvCxnSpPr>
        <p:spPr>
          <a:xfrm rot="10800000">
            <a:off x="6390749" y="4514668"/>
            <a:ext cx="447822" cy="0"/>
          </a:xfrm>
          <a:prstGeom prst="straightConnector1">
            <a:avLst/>
          </a:prstGeom>
          <a:solidFill>
            <a:srgbClr val="F7F9F9"/>
          </a:solidFill>
          <a:ln w="21150" cap="flat" cmpd="sng">
            <a:solidFill>
              <a:srgbClr val="FF0000"/>
            </a:solidFill>
            <a:prstDash val="solid"/>
            <a:round/>
            <a:headEnd type="none" w="sm" len="sm"/>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
        <p:cNvGrpSpPr/>
        <p:nvPr/>
      </p:nvGrpSpPr>
      <p:grpSpPr>
        <a:xfrm>
          <a:off x="0" y="0"/>
          <a:ext cx="0" cy="0"/>
          <a:chOff x="0" y="0"/>
          <a:chExt cx="0" cy="0"/>
        </a:xfrm>
      </p:grpSpPr>
      <p:pic>
        <p:nvPicPr>
          <p:cNvPr id="32" name="Google Shape;32;p2" descr="https://pitch-assets-ccb95893-de3f-4266-973c-20049231b248.s3.eu-west-1.amazonaws.com/4d842982-8217-4ba0-ab5c-961fc084e387?pitch-bytes=1166123&amp;pitch-content-type=image%2Fjpeg"/>
          <p:cNvPicPr preferRelativeResize="0"/>
          <p:nvPr/>
        </p:nvPicPr>
        <p:blipFill rotWithShape="1">
          <a:blip r:embed="rId3">
            <a:alphaModFix/>
          </a:blip>
          <a:srcRect t="7802" b="7802"/>
          <a:stretch/>
        </p:blipFill>
        <p:spPr>
          <a:xfrm>
            <a:off x="0" y="0"/>
            <a:ext cx="9144000" cy="5143500"/>
          </a:xfrm>
          <a:prstGeom prst="rect">
            <a:avLst/>
          </a:prstGeom>
          <a:noFill/>
          <a:ln>
            <a:noFill/>
          </a:ln>
        </p:spPr>
      </p:pic>
      <p:sp>
        <p:nvSpPr>
          <p:cNvPr id="33" name="Google Shape;33;p2"/>
          <p:cNvSpPr/>
          <p:nvPr/>
        </p:nvSpPr>
        <p:spPr>
          <a:xfrm>
            <a:off x="-23812" y="4763"/>
            <a:ext cx="166688" cy="5166500"/>
          </a:xfrm>
          <a:prstGeom prst="roundRect">
            <a:avLst>
              <a:gd name="adj" fmla="val -54857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9001163" y="0"/>
            <a:ext cx="166688" cy="5143500"/>
          </a:xfrm>
          <a:prstGeom prst="roundRect">
            <a:avLst>
              <a:gd name="adj" fmla="val -54857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6" y="-23812"/>
            <a:ext cx="9143398" cy="166688"/>
          </a:xfrm>
          <a:prstGeom prst="roundRect">
            <a:avLst>
              <a:gd name="adj" fmla="val -54857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56" y="4999813"/>
            <a:ext cx="9143398" cy="166687"/>
          </a:xfrm>
          <a:prstGeom prst="roundRect">
            <a:avLst>
              <a:gd name="adj" fmla="val -548573"/>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76250" y="476250"/>
            <a:ext cx="914400" cy="18288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endParaRPr sz="900">
              <a:solidFill>
                <a:schemeClr val="dk1"/>
              </a:solidFill>
              <a:latin typeface="Calibri"/>
              <a:ea typeface="Calibri"/>
              <a:cs typeface="Calibri"/>
              <a:sym typeface="Calibri"/>
            </a:endParaRPr>
          </a:p>
        </p:txBody>
      </p:sp>
      <p:sp>
        <p:nvSpPr>
          <p:cNvPr id="38" name="Google Shape;38;p2"/>
          <p:cNvSpPr/>
          <p:nvPr/>
        </p:nvSpPr>
        <p:spPr>
          <a:xfrm>
            <a:off x="476250" y="710565"/>
            <a:ext cx="914400" cy="18288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endParaRPr sz="900">
              <a:solidFill>
                <a:schemeClr val="dk1"/>
              </a:solidFill>
              <a:latin typeface="Calibri"/>
              <a:ea typeface="Calibri"/>
              <a:cs typeface="Calibri"/>
              <a:sym typeface="Calibri"/>
            </a:endParaRPr>
          </a:p>
        </p:txBody>
      </p:sp>
      <p:sp>
        <p:nvSpPr>
          <p:cNvPr id="39" name="Google Shape;39;p2"/>
          <p:cNvSpPr/>
          <p:nvPr/>
        </p:nvSpPr>
        <p:spPr>
          <a:xfrm>
            <a:off x="476250" y="944880"/>
            <a:ext cx="914400" cy="18288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endParaRPr sz="900">
              <a:solidFill>
                <a:schemeClr val="dk1"/>
              </a:solidFill>
              <a:latin typeface="Calibri"/>
              <a:ea typeface="Calibri"/>
              <a:cs typeface="Calibri"/>
              <a:sym typeface="Calibri"/>
            </a:endParaRPr>
          </a:p>
        </p:txBody>
      </p:sp>
      <p:sp>
        <p:nvSpPr>
          <p:cNvPr id="40" name="Google Shape;40;p2"/>
          <p:cNvSpPr/>
          <p:nvPr/>
        </p:nvSpPr>
        <p:spPr>
          <a:xfrm>
            <a:off x="145659" y="131902"/>
            <a:ext cx="8885970" cy="4894058"/>
          </a:xfrm>
          <a:prstGeom prst="roundRect">
            <a:avLst>
              <a:gd name="adj" fmla="val -18684"/>
            </a:avLst>
          </a:prstGeom>
          <a:solidFill>
            <a:srgbClr val="111111">
              <a:alpha val="45882"/>
            </a:srgbClr>
          </a:solidFill>
          <a:ln>
            <a:noFill/>
          </a:ln>
        </p:spPr>
        <p:txBody>
          <a:bodyPr spcFirstLastPara="1" wrap="square" lIns="493650" tIns="577750" rIns="493650" bIns="577750"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sp>
        <p:nvSpPr>
          <p:cNvPr id="41" name="Google Shape;41;p2"/>
          <p:cNvSpPr/>
          <p:nvPr/>
        </p:nvSpPr>
        <p:spPr>
          <a:xfrm>
            <a:off x="476250" y="1733550"/>
            <a:ext cx="2743200" cy="50292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endParaRPr sz="3600">
              <a:solidFill>
                <a:schemeClr val="dk1"/>
              </a:solidFill>
              <a:latin typeface="Calibri"/>
              <a:ea typeface="Calibri"/>
              <a:cs typeface="Calibri"/>
              <a:sym typeface="Calibri"/>
            </a:endParaRPr>
          </a:p>
        </p:txBody>
      </p:sp>
      <p:sp>
        <p:nvSpPr>
          <p:cNvPr id="42" name="Google Shape;42;p2"/>
          <p:cNvSpPr/>
          <p:nvPr/>
        </p:nvSpPr>
        <p:spPr>
          <a:xfrm>
            <a:off x="1009953" y="546367"/>
            <a:ext cx="1828800" cy="50292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None/>
            </a:pPr>
            <a:r>
              <a:rPr lang="en-US" sz="3600" b="1">
                <a:solidFill>
                  <a:srgbClr val="FFFFFF"/>
                </a:solidFill>
                <a:latin typeface="Arial"/>
                <a:ea typeface="Arial"/>
                <a:cs typeface="Arial"/>
                <a:sym typeface="Arial"/>
              </a:rPr>
              <a:t>555K</a:t>
            </a:r>
            <a:endParaRPr sz="3600">
              <a:solidFill>
                <a:schemeClr val="dk1"/>
              </a:solidFill>
              <a:latin typeface="Calibri"/>
              <a:ea typeface="Calibri"/>
              <a:cs typeface="Calibri"/>
              <a:sym typeface="Calibri"/>
            </a:endParaRPr>
          </a:p>
        </p:txBody>
      </p:sp>
      <p:sp>
        <p:nvSpPr>
          <p:cNvPr id="44" name="Google Shape;44;p2"/>
          <p:cNvSpPr/>
          <p:nvPr/>
        </p:nvSpPr>
        <p:spPr>
          <a:xfrm>
            <a:off x="3516558" y="1902662"/>
            <a:ext cx="1828800" cy="50292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None/>
            </a:pPr>
            <a:r>
              <a:rPr lang="en-US" sz="3600" b="1">
                <a:solidFill>
                  <a:srgbClr val="FFFFFF"/>
                </a:solidFill>
                <a:latin typeface="Arial"/>
                <a:ea typeface="Arial"/>
                <a:cs typeface="Arial"/>
                <a:sym typeface="Arial"/>
              </a:rPr>
              <a:t>2.6K</a:t>
            </a:r>
            <a:endParaRPr sz="3600">
              <a:solidFill>
                <a:schemeClr val="dk1"/>
              </a:solidFill>
              <a:latin typeface="Calibri"/>
              <a:ea typeface="Calibri"/>
              <a:cs typeface="Calibri"/>
              <a:sym typeface="Calibri"/>
            </a:endParaRPr>
          </a:p>
        </p:txBody>
      </p:sp>
      <p:sp>
        <p:nvSpPr>
          <p:cNvPr id="45" name="Google Shape;45;p2"/>
          <p:cNvSpPr/>
          <p:nvPr/>
        </p:nvSpPr>
        <p:spPr>
          <a:xfrm>
            <a:off x="692522" y="1212676"/>
            <a:ext cx="2743200" cy="365760"/>
          </a:xfrm>
          <a:prstGeom prst="rect">
            <a:avLst/>
          </a:prstGeom>
          <a:noFill/>
          <a:ln>
            <a:noFill/>
          </a:ln>
        </p:spPr>
        <p:txBody>
          <a:bodyPr spcFirstLastPara="1" wrap="square" lIns="0" tIns="0" rIns="0" bIns="0" anchor="t" anchorCtr="0">
            <a:noAutofit/>
          </a:bodyPr>
          <a:lstStyle/>
          <a:p>
            <a:pPr marL="0" marR="0" lvl="0" indent="0" algn="ctr" rtl="0">
              <a:lnSpc>
                <a:spcPct val="160000"/>
              </a:lnSpc>
              <a:spcBef>
                <a:spcPts val="0"/>
              </a:spcBef>
              <a:spcAft>
                <a:spcPts val="0"/>
              </a:spcAft>
              <a:buNone/>
            </a:pPr>
            <a:r>
              <a:rPr lang="en-US" sz="900" b="0">
                <a:solidFill>
                  <a:srgbClr val="FFFFFF"/>
                </a:solidFill>
                <a:latin typeface="Work Sans"/>
                <a:ea typeface="Work Sans"/>
                <a:cs typeface="Work Sans"/>
                <a:sym typeface="Work Sans"/>
              </a:rPr>
              <a:t>NUMBER OF INJURIES DUE TO CAR ACCIDENTS AFTER 2014</a:t>
            </a:r>
            <a:endParaRPr sz="900">
              <a:solidFill>
                <a:schemeClr val="dk1"/>
              </a:solidFill>
              <a:latin typeface="Calibri"/>
              <a:ea typeface="Calibri"/>
              <a:cs typeface="Calibri"/>
              <a:sym typeface="Calibri"/>
            </a:endParaRPr>
          </a:p>
        </p:txBody>
      </p:sp>
      <p:sp>
        <p:nvSpPr>
          <p:cNvPr id="46" name="Google Shape;46;p2"/>
          <p:cNvSpPr/>
          <p:nvPr/>
        </p:nvSpPr>
        <p:spPr>
          <a:xfrm>
            <a:off x="6432206" y="3368061"/>
            <a:ext cx="1828800" cy="50292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None/>
            </a:pPr>
            <a:r>
              <a:rPr lang="en-US" sz="3600" b="1">
                <a:solidFill>
                  <a:srgbClr val="FFFFFF"/>
                </a:solidFill>
                <a:latin typeface="Arial"/>
                <a:ea typeface="Arial"/>
                <a:cs typeface="Arial"/>
                <a:sym typeface="Arial"/>
              </a:rPr>
              <a:t>3000 </a:t>
            </a:r>
            <a:endParaRPr sz="3600">
              <a:solidFill>
                <a:schemeClr val="dk1"/>
              </a:solidFill>
              <a:latin typeface="Calibri"/>
              <a:ea typeface="Calibri"/>
              <a:cs typeface="Calibri"/>
              <a:sym typeface="Calibri"/>
            </a:endParaRPr>
          </a:p>
        </p:txBody>
      </p:sp>
      <p:sp>
        <p:nvSpPr>
          <p:cNvPr id="47" name="Google Shape;47;p2"/>
          <p:cNvSpPr/>
          <p:nvPr/>
        </p:nvSpPr>
        <p:spPr>
          <a:xfrm>
            <a:off x="3260886" y="2567814"/>
            <a:ext cx="2743200" cy="365760"/>
          </a:xfrm>
          <a:prstGeom prst="rect">
            <a:avLst/>
          </a:prstGeom>
          <a:noFill/>
          <a:ln>
            <a:noFill/>
          </a:ln>
        </p:spPr>
        <p:txBody>
          <a:bodyPr spcFirstLastPara="1" wrap="square" lIns="0" tIns="0" rIns="0" bIns="0" anchor="t" anchorCtr="0">
            <a:noAutofit/>
          </a:bodyPr>
          <a:lstStyle/>
          <a:p>
            <a:pPr marL="0" marR="0" lvl="0" indent="0" algn="ctr" rtl="0">
              <a:lnSpc>
                <a:spcPct val="160000"/>
              </a:lnSpc>
              <a:spcBef>
                <a:spcPts val="0"/>
              </a:spcBef>
              <a:spcAft>
                <a:spcPts val="0"/>
              </a:spcAft>
              <a:buNone/>
            </a:pPr>
            <a:r>
              <a:rPr lang="en-US" sz="900" b="0">
                <a:solidFill>
                  <a:srgbClr val="FFFFFF"/>
                </a:solidFill>
                <a:latin typeface="Work Sans"/>
                <a:ea typeface="Work Sans"/>
                <a:cs typeface="Work Sans"/>
                <a:sym typeface="Work Sans"/>
              </a:rPr>
              <a:t>NUMBER OF DEATHS DUE TO CAR ACCIDENTS AFTER 2014</a:t>
            </a:r>
            <a:endParaRPr sz="900">
              <a:solidFill>
                <a:schemeClr val="dk1"/>
              </a:solidFill>
              <a:latin typeface="Calibri"/>
              <a:ea typeface="Calibri"/>
              <a:cs typeface="Calibri"/>
              <a:sym typeface="Calibri"/>
            </a:endParaRPr>
          </a:p>
        </p:txBody>
      </p:sp>
      <p:sp>
        <p:nvSpPr>
          <p:cNvPr id="48" name="Google Shape;48;p2"/>
          <p:cNvSpPr/>
          <p:nvPr/>
        </p:nvSpPr>
        <p:spPr>
          <a:xfrm>
            <a:off x="5996705" y="4039961"/>
            <a:ext cx="2743200" cy="365760"/>
          </a:xfrm>
          <a:prstGeom prst="rect">
            <a:avLst/>
          </a:prstGeom>
          <a:noFill/>
          <a:ln>
            <a:noFill/>
          </a:ln>
        </p:spPr>
        <p:txBody>
          <a:bodyPr spcFirstLastPara="1" wrap="square" lIns="0" tIns="0" rIns="0" bIns="0" anchor="t" anchorCtr="0">
            <a:noAutofit/>
          </a:bodyPr>
          <a:lstStyle/>
          <a:p>
            <a:pPr marL="0" marR="0" lvl="0" indent="0" algn="ctr" rtl="0">
              <a:lnSpc>
                <a:spcPct val="160000"/>
              </a:lnSpc>
              <a:spcBef>
                <a:spcPts val="0"/>
              </a:spcBef>
              <a:spcAft>
                <a:spcPts val="0"/>
              </a:spcAft>
              <a:buNone/>
            </a:pPr>
            <a:r>
              <a:rPr lang="en-US" sz="900" b="0">
                <a:solidFill>
                  <a:srgbClr val="FFFFFF"/>
                </a:solidFill>
                <a:latin typeface="Work Sans"/>
                <a:ea typeface="Work Sans"/>
                <a:cs typeface="Work Sans"/>
                <a:sym typeface="Work Sans"/>
              </a:rPr>
              <a:t>NUMBER OF INJURIES THIS YEAR</a:t>
            </a:r>
            <a:endParaRPr sz="900">
              <a:solidFill>
                <a:schemeClr val="dk1"/>
              </a:solidFill>
              <a:latin typeface="Calibri"/>
              <a:ea typeface="Calibri"/>
              <a:cs typeface="Calibri"/>
              <a:sym typeface="Calibri"/>
            </a:endParaRPr>
          </a:p>
        </p:txBody>
      </p:sp>
      <p:sp>
        <p:nvSpPr>
          <p:cNvPr id="50" name="Google Shape;50;p2"/>
          <p:cNvSpPr txBox="1">
            <a:spLocks noGrp="1"/>
          </p:cNvSpPr>
          <p:nvPr>
            <p:ph type="sldNum" idx="4294967295"/>
          </p:nvPr>
        </p:nvSpPr>
        <p:spPr>
          <a:xfrm>
            <a:off x="8778240" y="4754880"/>
            <a:ext cx="800000" cy="3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00" b="0">
                <a:solidFill>
                  <a:srgbClr val="444444"/>
                </a:solidFill>
                <a:latin typeface="Calibri"/>
                <a:ea typeface="Calibri"/>
                <a:cs typeface="Calibri"/>
                <a:sym typeface="Calibri"/>
              </a:rPr>
              <a:t>2</a:t>
            </a:fld>
            <a:endParaRPr sz="1300">
              <a:solidFill>
                <a:srgbClr val="444444"/>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3"/>
        <p:cNvGrpSpPr/>
        <p:nvPr/>
      </p:nvGrpSpPr>
      <p:grpSpPr>
        <a:xfrm>
          <a:off x="0" y="0"/>
          <a:ext cx="0" cy="0"/>
          <a:chOff x="0" y="0"/>
          <a:chExt cx="0" cy="0"/>
        </a:xfrm>
      </p:grpSpPr>
      <p:pic>
        <p:nvPicPr>
          <p:cNvPr id="414" name="Google Shape;414;p20" descr="https://pitch-assets-ccb95893-de3f-4266-973c-20049231b248.s3.eu-west-1.amazonaws.com/5d45d2fc-5310-4ebe-981d-ba4fff1e7a32?pitch-bytes=115543&amp;pitch-content-type=image%2Fjpeg"/>
          <p:cNvPicPr preferRelativeResize="0"/>
          <p:nvPr/>
        </p:nvPicPr>
        <p:blipFill rotWithShape="1">
          <a:blip r:embed="rId3">
            <a:alphaModFix/>
          </a:blip>
          <a:srcRect l="1991" r="1991"/>
          <a:stretch/>
        </p:blipFill>
        <p:spPr>
          <a:xfrm>
            <a:off x="151813" y="1146532"/>
            <a:ext cx="4420187" cy="3066001"/>
          </a:xfrm>
          <a:prstGeom prst="rect">
            <a:avLst/>
          </a:prstGeom>
          <a:noFill/>
          <a:ln>
            <a:noFill/>
          </a:ln>
        </p:spPr>
      </p:pic>
      <p:sp>
        <p:nvSpPr>
          <p:cNvPr id="415" name="Google Shape;415;p20"/>
          <p:cNvSpPr/>
          <p:nvPr/>
        </p:nvSpPr>
        <p:spPr>
          <a:xfrm>
            <a:off x="476250" y="312341"/>
            <a:ext cx="8229600" cy="4191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None/>
            </a:pPr>
            <a:r>
              <a:rPr lang="en-US" sz="3000" b="1">
                <a:solidFill>
                  <a:srgbClr val="111111"/>
                </a:solidFill>
                <a:latin typeface="Arial"/>
                <a:ea typeface="Arial"/>
                <a:cs typeface="Arial"/>
                <a:sym typeface="Arial"/>
              </a:rPr>
              <a:t>OTHER INDUSTRIES WE WANT TO IMPACT</a:t>
            </a:r>
            <a:endParaRPr sz="3000">
              <a:solidFill>
                <a:schemeClr val="dk1"/>
              </a:solidFill>
              <a:latin typeface="Calibri"/>
              <a:ea typeface="Calibri"/>
              <a:cs typeface="Calibri"/>
              <a:sym typeface="Calibri"/>
            </a:endParaRPr>
          </a:p>
        </p:txBody>
      </p:sp>
      <p:sp>
        <p:nvSpPr>
          <p:cNvPr id="416" name="Google Shape;416;p20"/>
          <p:cNvSpPr/>
          <p:nvPr/>
        </p:nvSpPr>
        <p:spPr>
          <a:xfrm>
            <a:off x="1582498" y="4477929"/>
            <a:ext cx="1828800" cy="360045"/>
          </a:xfrm>
          <a:prstGeom prst="rect">
            <a:avLst/>
          </a:prstGeom>
          <a:noFill/>
          <a:ln>
            <a:noFill/>
          </a:ln>
        </p:spPr>
        <p:txBody>
          <a:bodyPr spcFirstLastPara="1" wrap="square" lIns="0" tIns="0" rIns="0" bIns="0" anchor="t" anchorCtr="0">
            <a:spAutoFit/>
          </a:bodyPr>
          <a:lstStyle/>
          <a:p>
            <a:pPr marL="0" marR="0" lvl="0" indent="0" algn="l" rtl="0">
              <a:lnSpc>
                <a:spcPct val="141750"/>
              </a:lnSpc>
              <a:spcBef>
                <a:spcPts val="0"/>
              </a:spcBef>
              <a:spcAft>
                <a:spcPts val="0"/>
              </a:spcAft>
              <a:buNone/>
            </a:pPr>
            <a:r>
              <a:rPr lang="en-US" sz="2000" b="1">
                <a:solidFill>
                  <a:srgbClr val="111111"/>
                </a:solidFill>
                <a:latin typeface="Arial"/>
                <a:ea typeface="Arial"/>
                <a:cs typeface="Arial"/>
                <a:sym typeface="Arial"/>
              </a:rPr>
              <a:t>INSURANCE</a:t>
            </a:r>
            <a:endParaRPr sz="2025">
              <a:solidFill>
                <a:schemeClr val="dk1"/>
              </a:solidFill>
              <a:latin typeface="Calibri"/>
              <a:ea typeface="Calibri"/>
              <a:cs typeface="Calibri"/>
              <a:sym typeface="Calibri"/>
            </a:endParaRPr>
          </a:p>
        </p:txBody>
      </p:sp>
      <p:pic>
        <p:nvPicPr>
          <p:cNvPr id="417" name="Google Shape;417;p20" descr="https://images.unsplash.com/photo-1576155999810-13b7eb9db831?crop=entropy&amp;cs=tinysrgb&amp;fit=max&amp;fm=jpg&amp;ixid=M3wyMTIyMnwwfDF8c2VhcmNofDF8fHRyYWZmaWMlMjBjb3B8ZW58MHx8fHwxNzA4NjY1ODQzfDA&amp;ixlib=rb-4.0.3&amp;q=80&amp;w=1080"/>
          <p:cNvPicPr preferRelativeResize="0"/>
          <p:nvPr/>
        </p:nvPicPr>
        <p:blipFill rotWithShape="1">
          <a:blip r:embed="rId4">
            <a:alphaModFix/>
          </a:blip>
          <a:srcRect/>
          <a:stretch/>
        </p:blipFill>
        <p:spPr>
          <a:xfrm>
            <a:off x="4568847" y="1144801"/>
            <a:ext cx="4601597" cy="3067731"/>
          </a:xfrm>
          <a:prstGeom prst="rect">
            <a:avLst/>
          </a:prstGeom>
          <a:noFill/>
          <a:ln>
            <a:noFill/>
          </a:ln>
        </p:spPr>
      </p:pic>
      <p:sp>
        <p:nvSpPr>
          <p:cNvPr id="418" name="Google Shape;418;p20"/>
          <p:cNvSpPr/>
          <p:nvPr/>
        </p:nvSpPr>
        <p:spPr>
          <a:xfrm>
            <a:off x="6088055" y="4477929"/>
            <a:ext cx="1828800" cy="360045"/>
          </a:xfrm>
          <a:prstGeom prst="rect">
            <a:avLst/>
          </a:prstGeom>
          <a:noFill/>
          <a:ln>
            <a:noFill/>
          </a:ln>
        </p:spPr>
        <p:txBody>
          <a:bodyPr spcFirstLastPara="1" wrap="square" lIns="0" tIns="0" rIns="0" bIns="0" anchor="t" anchorCtr="0">
            <a:spAutoFit/>
          </a:bodyPr>
          <a:lstStyle/>
          <a:p>
            <a:pPr marL="0" marR="0" lvl="0" indent="0" algn="l" rtl="0">
              <a:lnSpc>
                <a:spcPct val="141750"/>
              </a:lnSpc>
              <a:spcBef>
                <a:spcPts val="0"/>
              </a:spcBef>
              <a:spcAft>
                <a:spcPts val="0"/>
              </a:spcAft>
              <a:buNone/>
            </a:pPr>
            <a:r>
              <a:rPr lang="en-US" sz="2000" b="1">
                <a:solidFill>
                  <a:srgbClr val="111111"/>
                </a:solidFill>
                <a:latin typeface="Arial"/>
                <a:ea typeface="Arial"/>
                <a:cs typeface="Arial"/>
                <a:sym typeface="Arial"/>
              </a:rPr>
              <a:t>CIVIC BODIES</a:t>
            </a:r>
            <a:endParaRPr sz="2025">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4"/>
        <p:cNvGrpSpPr/>
        <p:nvPr/>
      </p:nvGrpSpPr>
      <p:grpSpPr>
        <a:xfrm>
          <a:off x="0" y="0"/>
          <a:ext cx="0" cy="0"/>
          <a:chOff x="0" y="0"/>
          <a:chExt cx="0" cy="0"/>
        </a:xfrm>
      </p:grpSpPr>
      <p:sp>
        <p:nvSpPr>
          <p:cNvPr id="425" name="Google Shape;425;p21"/>
          <p:cNvSpPr/>
          <p:nvPr/>
        </p:nvSpPr>
        <p:spPr>
          <a:xfrm>
            <a:off x="78001" y="325800"/>
            <a:ext cx="7315200" cy="360045"/>
          </a:xfrm>
          <a:prstGeom prst="rect">
            <a:avLst/>
          </a:prstGeom>
          <a:noFill/>
          <a:ln>
            <a:noFill/>
          </a:ln>
        </p:spPr>
        <p:txBody>
          <a:bodyPr spcFirstLastPara="1" wrap="square" lIns="0" tIns="0" rIns="0" bIns="0" anchor="t" anchorCtr="0">
            <a:spAutoFit/>
          </a:bodyPr>
          <a:lstStyle/>
          <a:p>
            <a:pPr marL="0" marR="0" lvl="0" indent="0" algn="l" rtl="0">
              <a:lnSpc>
                <a:spcPct val="141750"/>
              </a:lnSpc>
              <a:spcBef>
                <a:spcPts val="0"/>
              </a:spcBef>
              <a:spcAft>
                <a:spcPts val="0"/>
              </a:spcAft>
              <a:buNone/>
            </a:pPr>
            <a:r>
              <a:rPr lang="en-US" sz="2000" b="1">
                <a:solidFill>
                  <a:srgbClr val="111111"/>
                </a:solidFill>
                <a:latin typeface="Arial"/>
                <a:ea typeface="Arial"/>
                <a:cs typeface="Arial"/>
                <a:sym typeface="Arial"/>
              </a:rPr>
              <a:t>HOW CAN WE HELP THE INSURANCE  COMPANIES?</a:t>
            </a:r>
            <a:endParaRPr sz="2025">
              <a:solidFill>
                <a:schemeClr val="dk1"/>
              </a:solidFill>
              <a:latin typeface="Calibri"/>
              <a:ea typeface="Calibri"/>
              <a:cs typeface="Calibri"/>
              <a:sym typeface="Calibri"/>
            </a:endParaRPr>
          </a:p>
        </p:txBody>
      </p:sp>
      <p:sp>
        <p:nvSpPr>
          <p:cNvPr id="426" name="Google Shape;426;p21"/>
          <p:cNvSpPr/>
          <p:nvPr/>
        </p:nvSpPr>
        <p:spPr>
          <a:xfrm>
            <a:off x="301276" y="4082574"/>
            <a:ext cx="2743200" cy="4267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200" b="1">
                <a:solidFill>
                  <a:srgbClr val="111111"/>
                </a:solidFill>
                <a:latin typeface="Arial"/>
                <a:ea typeface="Arial"/>
                <a:cs typeface="Arial"/>
                <a:sym typeface="Arial"/>
              </a:rPr>
              <a:t>Zonal Risk Assessments to decide on </a:t>
            </a:r>
            <a:endParaRPr sz="1200">
              <a:solidFill>
                <a:schemeClr val="dk1"/>
              </a:solidFill>
              <a:latin typeface="Calibri"/>
              <a:ea typeface="Calibri"/>
              <a:cs typeface="Calibri"/>
              <a:sym typeface="Calibri"/>
            </a:endParaRPr>
          </a:p>
          <a:p>
            <a:pPr marL="0" marR="0" lvl="0" indent="0" algn="l" rtl="0">
              <a:lnSpc>
                <a:spcPct val="140000"/>
              </a:lnSpc>
              <a:spcBef>
                <a:spcPts val="0"/>
              </a:spcBef>
              <a:spcAft>
                <a:spcPts val="0"/>
              </a:spcAft>
              <a:buNone/>
            </a:pPr>
            <a:r>
              <a:rPr lang="en-US" sz="1200" b="1">
                <a:solidFill>
                  <a:srgbClr val="111111"/>
                </a:solidFill>
                <a:latin typeface="Arial"/>
                <a:ea typeface="Arial"/>
                <a:cs typeface="Arial"/>
                <a:sym typeface="Arial"/>
              </a:rPr>
              <a:t>regional insurance rates</a:t>
            </a:r>
            <a:endParaRPr sz="1200">
              <a:solidFill>
                <a:schemeClr val="dk1"/>
              </a:solidFill>
              <a:latin typeface="Calibri"/>
              <a:ea typeface="Calibri"/>
              <a:cs typeface="Calibri"/>
              <a:sym typeface="Calibri"/>
            </a:endParaRPr>
          </a:p>
        </p:txBody>
      </p:sp>
      <p:pic>
        <p:nvPicPr>
          <p:cNvPr id="427" name="Google Shape;427;p21" descr="https://pitch-assets-ccb95893-de3f-4266-973c-20049231b248.s3.eu-west-1.amazonaws.com/63ca1d3b-cbef-4856-b462-1b79c54b1d71?pitch-bytes=30474&amp;pitch-content-type=image%2Fpng"/>
          <p:cNvPicPr preferRelativeResize="0"/>
          <p:nvPr/>
        </p:nvPicPr>
        <p:blipFill rotWithShape="1">
          <a:blip r:embed="rId3">
            <a:alphaModFix/>
          </a:blip>
          <a:srcRect l="4142" r="4141"/>
          <a:stretch/>
        </p:blipFill>
        <p:spPr>
          <a:xfrm>
            <a:off x="3620374" y="1410300"/>
            <a:ext cx="2969384" cy="2315484"/>
          </a:xfrm>
          <a:prstGeom prst="rect">
            <a:avLst/>
          </a:prstGeom>
          <a:noFill/>
          <a:ln>
            <a:noFill/>
          </a:ln>
        </p:spPr>
      </p:pic>
      <p:sp>
        <p:nvSpPr>
          <p:cNvPr id="428" name="Google Shape;428;p21"/>
          <p:cNvSpPr/>
          <p:nvPr/>
        </p:nvSpPr>
        <p:spPr>
          <a:xfrm>
            <a:off x="3929770" y="4084151"/>
            <a:ext cx="2743200" cy="4267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1200" b="1">
                <a:solidFill>
                  <a:srgbClr val="111111"/>
                </a:solidFill>
                <a:latin typeface="Arial"/>
                <a:ea typeface="Arial"/>
                <a:cs typeface="Arial"/>
                <a:sym typeface="Arial"/>
              </a:rPr>
              <a:t>Safety Assessment for different </a:t>
            </a:r>
            <a:endParaRPr sz="1200">
              <a:solidFill>
                <a:schemeClr val="dk1"/>
              </a:solidFill>
              <a:latin typeface="Calibri"/>
              <a:ea typeface="Calibri"/>
              <a:cs typeface="Calibri"/>
              <a:sym typeface="Calibri"/>
            </a:endParaRPr>
          </a:p>
          <a:p>
            <a:pPr marL="0" marR="0" lvl="0" indent="0" algn="l" rtl="0">
              <a:lnSpc>
                <a:spcPct val="140000"/>
              </a:lnSpc>
              <a:spcBef>
                <a:spcPts val="0"/>
              </a:spcBef>
              <a:spcAft>
                <a:spcPts val="0"/>
              </a:spcAft>
              <a:buNone/>
            </a:pPr>
            <a:r>
              <a:rPr lang="en-US" sz="1200" b="1">
                <a:solidFill>
                  <a:srgbClr val="111111"/>
                </a:solidFill>
                <a:latin typeface="Arial"/>
                <a:ea typeface="Arial"/>
                <a:cs typeface="Arial"/>
                <a:sym typeface="Arial"/>
              </a:rPr>
              <a:t>Car Models </a:t>
            </a:r>
            <a:endParaRPr sz="1200">
              <a:solidFill>
                <a:schemeClr val="dk1"/>
              </a:solidFill>
              <a:latin typeface="Calibri"/>
              <a:ea typeface="Calibri"/>
              <a:cs typeface="Calibri"/>
              <a:sym typeface="Calibri"/>
            </a:endParaRPr>
          </a:p>
        </p:txBody>
      </p:sp>
      <p:sp>
        <p:nvSpPr>
          <p:cNvPr id="429" name="Google Shape;429;p21"/>
          <p:cNvSpPr/>
          <p:nvPr/>
        </p:nvSpPr>
        <p:spPr>
          <a:xfrm>
            <a:off x="78001" y="839099"/>
            <a:ext cx="2743200" cy="240030"/>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None/>
            </a:pPr>
            <a:r>
              <a:rPr lang="en-US" sz="1400" b="1" i="1">
                <a:solidFill>
                  <a:srgbClr val="111111"/>
                </a:solidFill>
                <a:latin typeface="Arial"/>
                <a:ea typeface="Arial"/>
                <a:cs typeface="Arial"/>
                <a:sym typeface="Arial"/>
              </a:rPr>
              <a:t>Just to give a few examples….</a:t>
            </a:r>
            <a:endParaRPr sz="1350">
              <a:solidFill>
                <a:schemeClr val="dk1"/>
              </a:solidFill>
              <a:latin typeface="Calibri"/>
              <a:ea typeface="Calibri"/>
              <a:cs typeface="Calibri"/>
              <a:sym typeface="Calibri"/>
            </a:endParaRPr>
          </a:p>
        </p:txBody>
      </p:sp>
      <p:pic>
        <p:nvPicPr>
          <p:cNvPr id="430" name="Google Shape;430;p21" descr="https://images.unsplash.com/photo-1500530855697-b586d89ba3ee?crop=entropy&amp;cs=tinysrgb&amp;fit=max&amp;fm=jpg&amp;ixid=M3wyMTIyMnwwfDF8c2VhcmNofDR8fGNhcnMlMjBmcm9udCUyMGZhY2luZ3xlbnwwfHx8fDE3MDg2NjY4MzF8MA&amp;ixlib=rb-4.0.3&amp;q=80&amp;w=1080"/>
          <p:cNvPicPr preferRelativeResize="0"/>
          <p:nvPr/>
        </p:nvPicPr>
        <p:blipFill rotWithShape="1">
          <a:blip r:embed="rId4">
            <a:alphaModFix/>
          </a:blip>
          <a:srcRect/>
          <a:stretch/>
        </p:blipFill>
        <p:spPr>
          <a:xfrm>
            <a:off x="6846744" y="-999749"/>
            <a:ext cx="4214784" cy="6322176"/>
          </a:xfrm>
          <a:prstGeom prst="rect">
            <a:avLst/>
          </a:prstGeom>
          <a:noFill/>
          <a:ln>
            <a:noFill/>
          </a:ln>
        </p:spPr>
      </p:pic>
      <p:pic>
        <p:nvPicPr>
          <p:cNvPr id="431" name="Google Shape;431;p21" descr="https://pitch-assets-ccb95893-de3f-4266-973c-20049231b248.s3.eu-west-1.amazonaws.com/3095dabd-8e5d-4cef-bdfc-707381182750?pitch-bytes=42668&amp;pitch-content-type=image%2Fpng"/>
          <p:cNvPicPr preferRelativeResize="0"/>
          <p:nvPr/>
        </p:nvPicPr>
        <p:blipFill rotWithShape="1">
          <a:blip r:embed="rId5">
            <a:alphaModFix/>
          </a:blip>
          <a:srcRect l="1490" r="12662"/>
          <a:stretch/>
        </p:blipFill>
        <p:spPr>
          <a:xfrm>
            <a:off x="610" y="1408707"/>
            <a:ext cx="3488192" cy="20594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7"/>
        <p:cNvGrpSpPr/>
        <p:nvPr/>
      </p:nvGrpSpPr>
      <p:grpSpPr>
        <a:xfrm>
          <a:off x="0" y="0"/>
          <a:ext cx="0" cy="0"/>
          <a:chOff x="0" y="0"/>
          <a:chExt cx="0" cy="0"/>
        </a:xfrm>
      </p:grpSpPr>
      <p:sp>
        <p:nvSpPr>
          <p:cNvPr id="438" name="Google Shape;438;p22"/>
          <p:cNvSpPr/>
          <p:nvPr/>
        </p:nvSpPr>
        <p:spPr>
          <a:xfrm>
            <a:off x="476250" y="249214"/>
            <a:ext cx="6400800" cy="360045"/>
          </a:xfrm>
          <a:prstGeom prst="rect">
            <a:avLst/>
          </a:prstGeom>
          <a:noFill/>
          <a:ln>
            <a:noFill/>
          </a:ln>
        </p:spPr>
        <p:txBody>
          <a:bodyPr spcFirstLastPara="1" wrap="square" lIns="0" tIns="0" rIns="0" bIns="0" anchor="t" anchorCtr="0">
            <a:spAutoFit/>
          </a:bodyPr>
          <a:lstStyle/>
          <a:p>
            <a:pPr marL="0" marR="0" lvl="0" indent="0" algn="l" rtl="0">
              <a:lnSpc>
                <a:spcPct val="141750"/>
              </a:lnSpc>
              <a:spcBef>
                <a:spcPts val="0"/>
              </a:spcBef>
              <a:spcAft>
                <a:spcPts val="0"/>
              </a:spcAft>
              <a:buNone/>
            </a:pPr>
            <a:r>
              <a:rPr lang="en-US" sz="2000" b="1">
                <a:solidFill>
                  <a:srgbClr val="111111"/>
                </a:solidFill>
                <a:latin typeface="Arial"/>
                <a:ea typeface="Arial"/>
                <a:cs typeface="Arial"/>
                <a:sym typeface="Arial"/>
              </a:rPr>
              <a:t>HOW  WE PLAN TO HELP THE CIVIC BODIES?</a:t>
            </a:r>
            <a:endParaRPr sz="2025">
              <a:solidFill>
                <a:schemeClr val="dk1"/>
              </a:solidFill>
              <a:latin typeface="Calibri"/>
              <a:ea typeface="Calibri"/>
              <a:cs typeface="Calibri"/>
              <a:sym typeface="Calibri"/>
            </a:endParaRPr>
          </a:p>
        </p:txBody>
      </p:sp>
      <p:pic>
        <p:nvPicPr>
          <p:cNvPr id="439" name="Google Shape;439;p22" descr="https://pitch-assets-ccb95893-de3f-4266-973c-20049231b248.s3.eu-west-1.amazonaws.com/9d082e48-63bc-4523-a6cb-05ee37ea2d5d?pitch-bytes=75664&amp;pitch-content-type=image%2Fpng"/>
          <p:cNvPicPr preferRelativeResize="0"/>
          <p:nvPr/>
        </p:nvPicPr>
        <p:blipFill rotWithShape="1">
          <a:blip r:embed="rId3">
            <a:alphaModFix/>
          </a:blip>
          <a:srcRect/>
          <a:stretch/>
        </p:blipFill>
        <p:spPr>
          <a:xfrm>
            <a:off x="809" y="1161630"/>
            <a:ext cx="4947173" cy="3090007"/>
          </a:xfrm>
          <a:prstGeom prst="rect">
            <a:avLst/>
          </a:prstGeom>
          <a:noFill/>
          <a:ln>
            <a:noFill/>
          </a:ln>
        </p:spPr>
      </p:pic>
      <p:cxnSp>
        <p:nvCxnSpPr>
          <p:cNvPr id="440" name="Google Shape;440;p22"/>
          <p:cNvCxnSpPr/>
          <p:nvPr/>
        </p:nvCxnSpPr>
        <p:spPr>
          <a:xfrm>
            <a:off x="2749481" y="2499099"/>
            <a:ext cx="782091" cy="0"/>
          </a:xfrm>
          <a:prstGeom prst="straightConnector1">
            <a:avLst/>
          </a:prstGeom>
          <a:solidFill>
            <a:srgbClr val="F7F9F9"/>
          </a:solidFill>
          <a:ln w="21150" cap="flat" cmpd="sng">
            <a:solidFill>
              <a:srgbClr val="111111"/>
            </a:solidFill>
            <a:prstDash val="solid"/>
            <a:round/>
            <a:headEnd type="none" w="sm" len="sm"/>
            <a:tailEnd type="none" w="sm" len="sm"/>
          </a:ln>
        </p:spPr>
      </p:cxnSp>
      <p:sp>
        <p:nvSpPr>
          <p:cNvPr id="441" name="Google Shape;441;p22"/>
          <p:cNvSpPr/>
          <p:nvPr/>
        </p:nvSpPr>
        <p:spPr>
          <a:xfrm>
            <a:off x="3625951" y="2083553"/>
            <a:ext cx="2743200" cy="720090"/>
          </a:xfrm>
          <a:prstGeom prst="rect">
            <a:avLst/>
          </a:prstGeom>
          <a:noFill/>
          <a:ln>
            <a:noFill/>
          </a:ln>
        </p:spPr>
        <p:txBody>
          <a:bodyPr spcFirstLastPara="1" wrap="square" lIns="0" tIns="0" rIns="0" bIns="0" anchor="t" anchorCtr="0">
            <a:spAutoFit/>
          </a:bodyPr>
          <a:lstStyle/>
          <a:p>
            <a:pPr marL="0" marR="0" lvl="0" indent="0" algn="l" rtl="0">
              <a:lnSpc>
                <a:spcPct val="202500"/>
              </a:lnSpc>
              <a:spcBef>
                <a:spcPts val="0"/>
              </a:spcBef>
              <a:spcAft>
                <a:spcPts val="0"/>
              </a:spcAft>
              <a:buNone/>
            </a:pPr>
            <a:r>
              <a:rPr lang="en-US" sz="1400" b="1">
                <a:solidFill>
                  <a:srgbClr val="111111"/>
                </a:solidFill>
                <a:latin typeface="Arial"/>
                <a:ea typeface="Arial"/>
                <a:cs typeface="Arial"/>
                <a:sym typeface="Arial"/>
              </a:rPr>
              <a:t> Identify high risk zones &amp; roads</a:t>
            </a:r>
            <a:endParaRPr sz="2025">
              <a:solidFill>
                <a:schemeClr val="dk1"/>
              </a:solidFill>
              <a:latin typeface="Calibri"/>
              <a:ea typeface="Calibri"/>
              <a:cs typeface="Calibri"/>
              <a:sym typeface="Calibri"/>
            </a:endParaRPr>
          </a:p>
          <a:p>
            <a:pPr marL="0" marR="0" lvl="0" indent="0" algn="l" rtl="0">
              <a:lnSpc>
                <a:spcPct val="140000"/>
              </a:lnSpc>
              <a:spcBef>
                <a:spcPts val="0"/>
              </a:spcBef>
              <a:spcAft>
                <a:spcPts val="0"/>
              </a:spcAft>
              <a:buNone/>
            </a:pPr>
            <a:endParaRPr sz="2025">
              <a:solidFill>
                <a:schemeClr val="dk1"/>
              </a:solidFill>
              <a:latin typeface="Calibri"/>
              <a:ea typeface="Calibri"/>
              <a:cs typeface="Calibri"/>
              <a:sym typeface="Calibri"/>
            </a:endParaRPr>
          </a:p>
        </p:txBody>
      </p:sp>
      <p:sp>
        <p:nvSpPr>
          <p:cNvPr id="442" name="Google Shape;442;p22"/>
          <p:cNvSpPr/>
          <p:nvPr/>
        </p:nvSpPr>
        <p:spPr>
          <a:xfrm>
            <a:off x="3861449" y="2437837"/>
            <a:ext cx="2743200" cy="3048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800" b="1">
                <a:solidFill>
                  <a:srgbClr val="111111"/>
                </a:solidFill>
                <a:latin typeface="Arial"/>
                <a:ea typeface="Arial"/>
                <a:cs typeface="Arial"/>
                <a:sym typeface="Arial"/>
              </a:rPr>
              <a:t>INSTALL STOP SIGNS OR WARNINGS</a:t>
            </a:r>
            <a:endParaRPr sz="750">
              <a:solidFill>
                <a:schemeClr val="dk1"/>
              </a:solidFill>
              <a:latin typeface="Calibri"/>
              <a:ea typeface="Calibri"/>
              <a:cs typeface="Calibri"/>
              <a:sym typeface="Calibri"/>
            </a:endParaRPr>
          </a:p>
          <a:p>
            <a:pPr marL="0" marR="0" lvl="0" indent="0" algn="ctr" rtl="0">
              <a:lnSpc>
                <a:spcPct val="150000"/>
              </a:lnSpc>
              <a:spcBef>
                <a:spcPts val="0"/>
              </a:spcBef>
              <a:spcAft>
                <a:spcPts val="0"/>
              </a:spcAft>
              <a:buNone/>
            </a:pPr>
            <a:r>
              <a:rPr lang="en-US" sz="800" b="1">
                <a:solidFill>
                  <a:srgbClr val="111111"/>
                </a:solidFill>
                <a:latin typeface="Arial"/>
                <a:ea typeface="Arial"/>
                <a:cs typeface="Arial"/>
                <a:sym typeface="Arial"/>
              </a:rPr>
              <a:t>INSTALL SPEED BUMPS</a:t>
            </a:r>
            <a:endParaRPr sz="750">
              <a:solidFill>
                <a:schemeClr val="dk1"/>
              </a:solidFill>
              <a:latin typeface="Calibri"/>
              <a:ea typeface="Calibri"/>
              <a:cs typeface="Calibri"/>
              <a:sym typeface="Calibri"/>
            </a:endParaRPr>
          </a:p>
        </p:txBody>
      </p:sp>
      <p:sp>
        <p:nvSpPr>
          <p:cNvPr id="443" name="Google Shape;443;p22"/>
          <p:cNvSpPr/>
          <p:nvPr/>
        </p:nvSpPr>
        <p:spPr>
          <a:xfrm>
            <a:off x="3752344" y="4078100"/>
            <a:ext cx="2743200" cy="360045"/>
          </a:xfrm>
          <a:prstGeom prst="rect">
            <a:avLst/>
          </a:prstGeom>
          <a:noFill/>
          <a:ln>
            <a:noFill/>
          </a:ln>
        </p:spPr>
        <p:txBody>
          <a:bodyPr spcFirstLastPara="1" wrap="square" lIns="0" tIns="0" rIns="0" bIns="0" anchor="t" anchorCtr="0">
            <a:spAutoFit/>
          </a:bodyPr>
          <a:lstStyle/>
          <a:p>
            <a:pPr marL="0" marR="0" lvl="0" indent="0" algn="l" rtl="0">
              <a:lnSpc>
                <a:spcPct val="202500"/>
              </a:lnSpc>
              <a:spcBef>
                <a:spcPts val="0"/>
              </a:spcBef>
              <a:spcAft>
                <a:spcPts val="0"/>
              </a:spcAft>
              <a:buNone/>
            </a:pPr>
            <a:r>
              <a:rPr lang="en-US" sz="1400" b="1">
                <a:solidFill>
                  <a:srgbClr val="111111"/>
                </a:solidFill>
                <a:latin typeface="Arial"/>
                <a:ea typeface="Arial"/>
                <a:cs typeface="Arial"/>
                <a:sym typeface="Arial"/>
              </a:rPr>
              <a:t>Patrol roads lacking safety</a:t>
            </a:r>
            <a:endParaRPr sz="2025">
              <a:solidFill>
                <a:schemeClr val="dk1"/>
              </a:solidFill>
              <a:latin typeface="Calibri"/>
              <a:ea typeface="Calibri"/>
              <a:cs typeface="Calibri"/>
              <a:sym typeface="Calibri"/>
            </a:endParaRPr>
          </a:p>
        </p:txBody>
      </p:sp>
      <p:cxnSp>
        <p:nvCxnSpPr>
          <p:cNvPr id="444" name="Google Shape;444;p22"/>
          <p:cNvCxnSpPr/>
          <p:nvPr/>
        </p:nvCxnSpPr>
        <p:spPr>
          <a:xfrm>
            <a:off x="1979568" y="3064155"/>
            <a:ext cx="1547917" cy="0"/>
          </a:xfrm>
          <a:prstGeom prst="straightConnector1">
            <a:avLst/>
          </a:prstGeom>
          <a:solidFill>
            <a:srgbClr val="F7F9F9"/>
          </a:solidFill>
          <a:ln w="21150" cap="flat" cmpd="sng">
            <a:solidFill>
              <a:srgbClr val="111111"/>
            </a:solidFill>
            <a:prstDash val="solid"/>
            <a:round/>
            <a:headEnd type="none" w="sm" len="sm"/>
            <a:tailEnd type="none" w="sm" len="sm"/>
          </a:ln>
        </p:spPr>
      </p:cxnSp>
      <p:sp>
        <p:nvSpPr>
          <p:cNvPr id="445" name="Google Shape;445;p22"/>
          <p:cNvSpPr/>
          <p:nvPr/>
        </p:nvSpPr>
        <p:spPr>
          <a:xfrm>
            <a:off x="3626221" y="3374675"/>
            <a:ext cx="3657600" cy="480060"/>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None/>
            </a:pPr>
            <a:r>
              <a:rPr lang="en-US" sz="1400" b="1">
                <a:solidFill>
                  <a:srgbClr val="111111"/>
                </a:solidFill>
                <a:latin typeface="Arial"/>
                <a:ea typeface="Arial"/>
                <a:cs typeface="Arial"/>
                <a:sym typeface="Arial"/>
              </a:rPr>
              <a:t> Identify high risk areas for bikers</a:t>
            </a:r>
            <a:endParaRPr sz="1350">
              <a:solidFill>
                <a:schemeClr val="dk1"/>
              </a:solidFill>
              <a:latin typeface="Calibri"/>
              <a:ea typeface="Calibri"/>
              <a:cs typeface="Calibri"/>
              <a:sym typeface="Calibri"/>
            </a:endParaRPr>
          </a:p>
          <a:p>
            <a:pPr marL="0" marR="0" lvl="0" indent="0" algn="l" rtl="0">
              <a:lnSpc>
                <a:spcPct val="140000"/>
              </a:lnSpc>
              <a:spcBef>
                <a:spcPts val="0"/>
              </a:spcBef>
              <a:spcAft>
                <a:spcPts val="0"/>
              </a:spcAft>
              <a:buNone/>
            </a:pPr>
            <a:endParaRPr sz="1350">
              <a:solidFill>
                <a:schemeClr val="dk1"/>
              </a:solidFill>
              <a:latin typeface="Calibri"/>
              <a:ea typeface="Calibri"/>
              <a:cs typeface="Calibri"/>
              <a:sym typeface="Calibri"/>
            </a:endParaRPr>
          </a:p>
        </p:txBody>
      </p:sp>
      <p:cxnSp>
        <p:nvCxnSpPr>
          <p:cNvPr id="446" name="Google Shape;446;p22"/>
          <p:cNvCxnSpPr/>
          <p:nvPr/>
        </p:nvCxnSpPr>
        <p:spPr>
          <a:xfrm>
            <a:off x="1500261" y="3511153"/>
            <a:ext cx="2027299" cy="0"/>
          </a:xfrm>
          <a:prstGeom prst="straightConnector1">
            <a:avLst/>
          </a:prstGeom>
          <a:solidFill>
            <a:srgbClr val="F7F9F9"/>
          </a:solidFill>
          <a:ln w="21150" cap="flat" cmpd="sng">
            <a:solidFill>
              <a:srgbClr val="111111"/>
            </a:solidFill>
            <a:prstDash val="solid"/>
            <a:round/>
            <a:headEnd type="none" w="sm" len="sm"/>
            <a:tailEnd type="none" w="sm" len="sm"/>
          </a:ln>
        </p:spPr>
      </p:cxnSp>
      <p:sp>
        <p:nvSpPr>
          <p:cNvPr id="447" name="Google Shape;447;p22"/>
          <p:cNvSpPr/>
          <p:nvPr/>
        </p:nvSpPr>
        <p:spPr>
          <a:xfrm>
            <a:off x="4242120" y="3626953"/>
            <a:ext cx="1828800" cy="1524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800" b="1">
                <a:solidFill>
                  <a:srgbClr val="111111"/>
                </a:solidFill>
                <a:latin typeface="Arial"/>
                <a:ea typeface="Arial"/>
                <a:cs typeface="Arial"/>
                <a:sym typeface="Arial"/>
              </a:rPr>
              <a:t>INSTALL BIKE LANES</a:t>
            </a:r>
            <a:endParaRPr sz="750">
              <a:solidFill>
                <a:schemeClr val="dk1"/>
              </a:solidFill>
              <a:latin typeface="Calibri"/>
              <a:ea typeface="Calibri"/>
              <a:cs typeface="Calibri"/>
              <a:sym typeface="Calibri"/>
            </a:endParaRPr>
          </a:p>
        </p:txBody>
      </p:sp>
      <p:sp>
        <p:nvSpPr>
          <p:cNvPr id="448" name="Google Shape;448;p22"/>
          <p:cNvSpPr/>
          <p:nvPr/>
        </p:nvSpPr>
        <p:spPr>
          <a:xfrm>
            <a:off x="3539126" y="2825481"/>
            <a:ext cx="3657600" cy="480060"/>
          </a:xfrm>
          <a:prstGeom prst="rect">
            <a:avLst/>
          </a:prstGeom>
          <a:noFill/>
          <a:ln>
            <a:noFill/>
          </a:ln>
        </p:spPr>
        <p:txBody>
          <a:bodyPr spcFirstLastPara="1" wrap="square" lIns="0" tIns="0" rIns="0" bIns="0" anchor="t" anchorCtr="0">
            <a:noAutofit/>
          </a:bodyPr>
          <a:lstStyle/>
          <a:p>
            <a:pPr marL="0" marR="0" lvl="0" indent="0" algn="l" rtl="0">
              <a:lnSpc>
                <a:spcPct val="135000"/>
              </a:lnSpc>
              <a:spcBef>
                <a:spcPts val="0"/>
              </a:spcBef>
              <a:spcAft>
                <a:spcPts val="0"/>
              </a:spcAft>
              <a:buNone/>
            </a:pPr>
            <a:r>
              <a:rPr lang="en-US" sz="1400" b="1">
                <a:solidFill>
                  <a:srgbClr val="111111"/>
                </a:solidFill>
                <a:latin typeface="Arial"/>
                <a:ea typeface="Arial"/>
                <a:cs typeface="Arial"/>
                <a:sym typeface="Arial"/>
              </a:rPr>
              <a:t> Identify streets with speeding cases</a:t>
            </a:r>
            <a:endParaRPr sz="1350">
              <a:solidFill>
                <a:schemeClr val="dk1"/>
              </a:solidFill>
              <a:latin typeface="Calibri"/>
              <a:ea typeface="Calibri"/>
              <a:cs typeface="Calibri"/>
              <a:sym typeface="Calibri"/>
            </a:endParaRPr>
          </a:p>
          <a:p>
            <a:pPr marL="0" marR="0" lvl="0" indent="0" algn="l" rtl="0">
              <a:lnSpc>
                <a:spcPct val="140000"/>
              </a:lnSpc>
              <a:spcBef>
                <a:spcPts val="0"/>
              </a:spcBef>
              <a:spcAft>
                <a:spcPts val="0"/>
              </a:spcAft>
              <a:buNone/>
            </a:pPr>
            <a:endParaRPr sz="1350">
              <a:solidFill>
                <a:schemeClr val="dk1"/>
              </a:solidFill>
              <a:latin typeface="Calibri"/>
              <a:ea typeface="Calibri"/>
              <a:cs typeface="Calibri"/>
              <a:sym typeface="Calibri"/>
            </a:endParaRPr>
          </a:p>
        </p:txBody>
      </p:sp>
      <p:sp>
        <p:nvSpPr>
          <p:cNvPr id="449" name="Google Shape;449;p22"/>
          <p:cNvSpPr/>
          <p:nvPr/>
        </p:nvSpPr>
        <p:spPr>
          <a:xfrm>
            <a:off x="3714827" y="3053021"/>
            <a:ext cx="2743200" cy="1524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800" b="1">
                <a:solidFill>
                  <a:srgbClr val="111111"/>
                </a:solidFill>
                <a:latin typeface="Arial"/>
                <a:ea typeface="Arial"/>
                <a:cs typeface="Arial"/>
                <a:sym typeface="Arial"/>
              </a:rPr>
              <a:t>INSTALL SPEED </a:t>
            </a:r>
            <a:r>
              <a:rPr lang="en-US" sz="800" b="1">
                <a:solidFill>
                  <a:srgbClr val="111111"/>
                </a:solidFill>
              </a:rPr>
              <a:t>DETECTION</a:t>
            </a:r>
            <a:r>
              <a:rPr lang="en-US" sz="800" b="1">
                <a:solidFill>
                  <a:srgbClr val="111111"/>
                </a:solidFill>
                <a:latin typeface="Arial"/>
                <a:ea typeface="Arial"/>
                <a:cs typeface="Arial"/>
                <a:sym typeface="Arial"/>
              </a:rPr>
              <a:t> CAMERAS</a:t>
            </a:r>
            <a:endParaRPr sz="750">
              <a:solidFill>
                <a:schemeClr val="dk1"/>
              </a:solidFill>
              <a:latin typeface="Calibri"/>
              <a:ea typeface="Calibri"/>
              <a:cs typeface="Calibri"/>
              <a:sym typeface="Calibri"/>
            </a:endParaRPr>
          </a:p>
        </p:txBody>
      </p:sp>
      <p:cxnSp>
        <p:nvCxnSpPr>
          <p:cNvPr id="450" name="Google Shape;450;p22"/>
          <p:cNvCxnSpPr/>
          <p:nvPr/>
        </p:nvCxnSpPr>
        <p:spPr>
          <a:xfrm>
            <a:off x="948302" y="3767440"/>
            <a:ext cx="2027299" cy="0"/>
          </a:xfrm>
          <a:prstGeom prst="straightConnector1">
            <a:avLst/>
          </a:prstGeom>
          <a:solidFill>
            <a:srgbClr val="F7F9F9"/>
          </a:solidFill>
          <a:ln w="21150" cap="flat" cmpd="sng">
            <a:solidFill>
              <a:srgbClr val="111111"/>
            </a:solidFill>
            <a:prstDash val="solid"/>
            <a:round/>
            <a:headEnd type="none" w="sm" len="sm"/>
            <a:tailEnd type="none" w="sm" len="sm"/>
          </a:ln>
        </p:spPr>
      </p:cxnSp>
      <p:cxnSp>
        <p:nvCxnSpPr>
          <p:cNvPr id="451" name="Google Shape;451;p22"/>
          <p:cNvCxnSpPr/>
          <p:nvPr/>
        </p:nvCxnSpPr>
        <p:spPr>
          <a:xfrm rot="5400000">
            <a:off x="2691064" y="4053852"/>
            <a:ext cx="586971" cy="0"/>
          </a:xfrm>
          <a:prstGeom prst="straightConnector1">
            <a:avLst/>
          </a:prstGeom>
          <a:solidFill>
            <a:srgbClr val="F7F9F9"/>
          </a:solidFill>
          <a:ln w="21150" cap="flat" cmpd="sng">
            <a:solidFill>
              <a:srgbClr val="111111"/>
            </a:solidFill>
            <a:prstDash val="solid"/>
            <a:round/>
            <a:headEnd type="none" w="sm" len="sm"/>
            <a:tailEnd type="none" w="sm" len="sm"/>
          </a:ln>
        </p:spPr>
      </p:cxnSp>
      <p:cxnSp>
        <p:nvCxnSpPr>
          <p:cNvPr id="452" name="Google Shape;452;p22"/>
          <p:cNvCxnSpPr/>
          <p:nvPr/>
        </p:nvCxnSpPr>
        <p:spPr>
          <a:xfrm>
            <a:off x="3022883" y="4334505"/>
            <a:ext cx="517222" cy="0"/>
          </a:xfrm>
          <a:prstGeom prst="straightConnector1">
            <a:avLst/>
          </a:prstGeom>
          <a:solidFill>
            <a:srgbClr val="F7F9F9"/>
          </a:solidFill>
          <a:ln w="21150" cap="flat" cmpd="sng">
            <a:solidFill>
              <a:srgbClr val="111111"/>
            </a:solidFill>
            <a:prstDash val="solid"/>
            <a:round/>
            <a:headEnd type="none" w="sm" len="sm"/>
            <a:tailEnd type="none" w="sm" len="sm"/>
          </a:ln>
        </p:spPr>
      </p:cxnSp>
      <p:cxnSp>
        <p:nvCxnSpPr>
          <p:cNvPr id="453" name="Google Shape;453;p22"/>
          <p:cNvCxnSpPr/>
          <p:nvPr/>
        </p:nvCxnSpPr>
        <p:spPr>
          <a:xfrm rot="5400000">
            <a:off x="4095750" y="2575483"/>
            <a:ext cx="5299116" cy="0"/>
          </a:xfrm>
          <a:prstGeom prst="straightConnector1">
            <a:avLst/>
          </a:prstGeom>
          <a:solidFill>
            <a:srgbClr val="F7F9F9"/>
          </a:solidFill>
          <a:ln w="21150" cap="flat" cmpd="sng">
            <a:solidFill>
              <a:srgbClr val="111111"/>
            </a:solidFill>
            <a:prstDash val="solid"/>
            <a:round/>
            <a:headEnd type="none" w="sm" len="sm"/>
            <a:tailEnd type="none" w="sm" len="sm"/>
          </a:ln>
        </p:spPr>
      </p:cxnSp>
      <p:pic>
        <p:nvPicPr>
          <p:cNvPr id="454" name="Google Shape;454;p22" descr="https://pitch-assets-ccb95893-de3f-4266-973c-20049231b248.s3.eu-west-1.amazonaws.com/5392f7e7-b8ab-4fbb-adf2-3d6c0e4555b9?pitch-bytes=25862&amp;pitch-content-type=image%2Fpng"/>
          <p:cNvPicPr preferRelativeResize="0"/>
          <p:nvPr/>
        </p:nvPicPr>
        <p:blipFill rotWithShape="1">
          <a:blip r:embed="rId4">
            <a:alphaModFix/>
          </a:blip>
          <a:srcRect/>
          <a:stretch/>
        </p:blipFill>
        <p:spPr>
          <a:xfrm>
            <a:off x="6753840" y="-792"/>
            <a:ext cx="2390160" cy="3016770"/>
          </a:xfrm>
          <a:prstGeom prst="rect">
            <a:avLst/>
          </a:prstGeom>
          <a:noFill/>
          <a:ln>
            <a:noFill/>
          </a:ln>
        </p:spPr>
      </p:pic>
      <p:pic>
        <p:nvPicPr>
          <p:cNvPr id="455" name="Google Shape;455;p22" descr="https://pitch-assets-ccb95893-de3f-4266-973c-20049231b248.s3.eu-west-1.amazonaws.com/2e52e526-41cc-46db-bc3b-706f692ecbe6?pitch-bytes=37271&amp;pitch-content-type=image%2Fpng"/>
          <p:cNvPicPr preferRelativeResize="0"/>
          <p:nvPr/>
        </p:nvPicPr>
        <p:blipFill rotWithShape="1">
          <a:blip r:embed="rId5">
            <a:alphaModFix/>
          </a:blip>
          <a:srcRect/>
          <a:stretch/>
        </p:blipFill>
        <p:spPr>
          <a:xfrm>
            <a:off x="6757364" y="3014241"/>
            <a:ext cx="2386636" cy="2959172"/>
          </a:xfrm>
          <a:prstGeom prst="rect">
            <a:avLst/>
          </a:prstGeom>
          <a:noFill/>
          <a:ln>
            <a:noFill/>
          </a:ln>
        </p:spPr>
      </p:pic>
      <p:cxnSp>
        <p:nvCxnSpPr>
          <p:cNvPr id="456" name="Google Shape;456;p22"/>
          <p:cNvCxnSpPr/>
          <p:nvPr/>
        </p:nvCxnSpPr>
        <p:spPr>
          <a:xfrm>
            <a:off x="6736226" y="3025821"/>
            <a:ext cx="2407514" cy="0"/>
          </a:xfrm>
          <a:prstGeom prst="straightConnector1">
            <a:avLst/>
          </a:prstGeom>
          <a:solidFill>
            <a:srgbClr val="F7F9F9"/>
          </a:solidFill>
          <a:ln w="21150" cap="flat" cmpd="sng">
            <a:solidFill>
              <a:srgbClr val="111111"/>
            </a:solidFill>
            <a:prstDash val="solid"/>
            <a:round/>
            <a:headEnd type="none" w="sm" len="sm"/>
            <a:tailEnd type="none" w="sm" len="sm"/>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2"/>
        <p:cNvGrpSpPr/>
        <p:nvPr/>
      </p:nvGrpSpPr>
      <p:grpSpPr>
        <a:xfrm>
          <a:off x="0" y="0"/>
          <a:ext cx="0" cy="0"/>
          <a:chOff x="0" y="0"/>
          <a:chExt cx="0" cy="0"/>
        </a:xfrm>
      </p:grpSpPr>
      <p:sp>
        <p:nvSpPr>
          <p:cNvPr id="463" name="Google Shape;463;p23"/>
          <p:cNvSpPr/>
          <p:nvPr/>
        </p:nvSpPr>
        <p:spPr>
          <a:xfrm>
            <a:off x="258296" y="173014"/>
            <a:ext cx="2743200" cy="42669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1">
                <a:solidFill>
                  <a:srgbClr val="111111"/>
                </a:solidFill>
                <a:latin typeface="Arial"/>
                <a:ea typeface="Arial"/>
                <a:cs typeface="Arial"/>
                <a:sym typeface="Arial"/>
              </a:rPr>
              <a:t>ARCHITECTURE</a:t>
            </a:r>
            <a:endParaRPr sz="2400">
              <a:solidFill>
                <a:schemeClr val="dk1"/>
              </a:solidFill>
              <a:latin typeface="Calibri"/>
              <a:ea typeface="Calibri"/>
              <a:cs typeface="Calibri"/>
              <a:sym typeface="Calibri"/>
            </a:endParaRPr>
          </a:p>
        </p:txBody>
      </p:sp>
      <p:sp>
        <p:nvSpPr>
          <p:cNvPr id="464" name="Google Shape;464;p23"/>
          <p:cNvSpPr/>
          <p:nvPr/>
        </p:nvSpPr>
        <p:spPr>
          <a:xfrm>
            <a:off x="1369105" y="1975224"/>
            <a:ext cx="1183971" cy="530109"/>
          </a:xfrm>
          <a:prstGeom prst="roundRect">
            <a:avLst>
              <a:gd name="adj" fmla="val -172493"/>
            </a:avLst>
          </a:prstGeom>
          <a:solidFill>
            <a:srgbClr val="F7F9F9"/>
          </a:solidFill>
          <a:ln w="9525" cap="flat" cmpd="sng">
            <a:solidFill>
              <a:srgbClr val="1013E8"/>
            </a:solidFill>
            <a:prstDash val="solid"/>
            <a:round/>
            <a:headEnd type="none" w="sm" len="sm"/>
            <a:tailEnd type="none" w="sm" len="sm"/>
          </a:ln>
        </p:spPr>
        <p:txBody>
          <a:bodyPr spcFirstLastPara="1" wrap="square" lIns="65775" tIns="62575" rIns="65775" bIns="62575" anchor="ctr" anchorCtr="0">
            <a:noAutofit/>
          </a:bodyPr>
          <a:lstStyle/>
          <a:p>
            <a:pPr marL="0" marR="0" lvl="0" indent="0" algn="ctr" rtl="0">
              <a:lnSpc>
                <a:spcPct val="171818"/>
              </a:lnSpc>
              <a:spcBef>
                <a:spcPts val="0"/>
              </a:spcBef>
              <a:spcAft>
                <a:spcPts val="0"/>
              </a:spcAft>
              <a:buNone/>
            </a:pPr>
            <a:r>
              <a:rPr lang="en-US" sz="1100" b="1">
                <a:solidFill>
                  <a:srgbClr val="FF0000"/>
                </a:solidFill>
                <a:latin typeface="Calibri"/>
                <a:ea typeface="Calibri"/>
                <a:cs typeface="Calibri"/>
                <a:sym typeface="Calibri"/>
              </a:rPr>
              <a:t>GEN AI </a:t>
            </a:r>
            <a:r>
              <a:rPr lang="en-US" sz="1100" b="1">
                <a:solidFill>
                  <a:srgbClr val="111111"/>
                </a:solidFill>
                <a:latin typeface="Calibri"/>
                <a:ea typeface="Calibri"/>
                <a:cs typeface="Calibri"/>
                <a:sym typeface="Calibri"/>
              </a:rPr>
              <a:t>LLM MODEL 1</a:t>
            </a:r>
            <a:endParaRPr sz="1050">
              <a:solidFill>
                <a:schemeClr val="dk1"/>
              </a:solidFill>
              <a:latin typeface="Calibri"/>
              <a:ea typeface="Calibri"/>
              <a:cs typeface="Calibri"/>
              <a:sym typeface="Calibri"/>
            </a:endParaRPr>
          </a:p>
        </p:txBody>
      </p:sp>
      <p:sp>
        <p:nvSpPr>
          <p:cNvPr id="465" name="Google Shape;465;p23"/>
          <p:cNvSpPr/>
          <p:nvPr/>
        </p:nvSpPr>
        <p:spPr>
          <a:xfrm>
            <a:off x="3514329" y="2876293"/>
            <a:ext cx="1183971" cy="530109"/>
          </a:xfrm>
          <a:prstGeom prst="roundRect">
            <a:avLst>
              <a:gd name="adj" fmla="val -172493"/>
            </a:avLst>
          </a:prstGeom>
          <a:solidFill>
            <a:srgbClr val="F7F9F9"/>
          </a:solidFill>
          <a:ln w="9525" cap="flat" cmpd="sng">
            <a:solidFill>
              <a:srgbClr val="1013E8"/>
            </a:solidFill>
            <a:prstDash val="solid"/>
            <a:round/>
            <a:headEnd type="none" w="sm" len="sm"/>
            <a:tailEnd type="none" w="sm" len="sm"/>
          </a:ln>
        </p:spPr>
        <p:txBody>
          <a:bodyPr spcFirstLastPara="1" wrap="square" lIns="65775" tIns="62575" rIns="65775" bIns="62575" anchor="ctr" anchorCtr="0">
            <a:noAutofit/>
          </a:bodyPr>
          <a:lstStyle/>
          <a:p>
            <a:pPr marL="0" marR="0" lvl="0" indent="0" algn="ctr" rtl="0">
              <a:lnSpc>
                <a:spcPct val="171818"/>
              </a:lnSpc>
              <a:spcBef>
                <a:spcPts val="0"/>
              </a:spcBef>
              <a:spcAft>
                <a:spcPts val="0"/>
              </a:spcAft>
              <a:buNone/>
            </a:pPr>
            <a:r>
              <a:rPr lang="en-US" sz="1100">
                <a:solidFill>
                  <a:srgbClr val="111111"/>
                </a:solidFill>
                <a:latin typeface="Calibri"/>
                <a:ea typeface="Calibri"/>
                <a:cs typeface="Calibri"/>
                <a:sym typeface="Calibri"/>
              </a:rPr>
              <a:t>LLM MODEL 2</a:t>
            </a:r>
            <a:endParaRPr sz="1050">
              <a:solidFill>
                <a:schemeClr val="dk1"/>
              </a:solidFill>
              <a:latin typeface="Calibri"/>
              <a:ea typeface="Calibri"/>
              <a:cs typeface="Calibri"/>
              <a:sym typeface="Calibri"/>
            </a:endParaRPr>
          </a:p>
        </p:txBody>
      </p:sp>
      <p:sp>
        <p:nvSpPr>
          <p:cNvPr id="466" name="Google Shape;466;p23"/>
          <p:cNvSpPr/>
          <p:nvPr/>
        </p:nvSpPr>
        <p:spPr>
          <a:xfrm>
            <a:off x="5049090" y="2876293"/>
            <a:ext cx="1183971" cy="530109"/>
          </a:xfrm>
          <a:prstGeom prst="roundRect">
            <a:avLst>
              <a:gd name="adj" fmla="val -172493"/>
            </a:avLst>
          </a:prstGeom>
          <a:solidFill>
            <a:srgbClr val="F7F9F9"/>
          </a:solidFill>
          <a:ln w="9525" cap="flat" cmpd="sng">
            <a:solidFill>
              <a:srgbClr val="1013E8"/>
            </a:solidFill>
            <a:prstDash val="solid"/>
            <a:round/>
            <a:headEnd type="none" w="sm" len="sm"/>
            <a:tailEnd type="none" w="sm" len="sm"/>
          </a:ln>
        </p:spPr>
        <p:txBody>
          <a:bodyPr spcFirstLastPara="1" wrap="square" lIns="65775" tIns="62575" rIns="65775" bIns="62575" anchor="ctr" anchorCtr="0">
            <a:noAutofit/>
          </a:bodyPr>
          <a:lstStyle/>
          <a:p>
            <a:pPr marL="0" marR="0" lvl="0" indent="0" algn="ctr" rtl="0">
              <a:lnSpc>
                <a:spcPct val="171818"/>
              </a:lnSpc>
              <a:spcBef>
                <a:spcPts val="0"/>
              </a:spcBef>
              <a:spcAft>
                <a:spcPts val="0"/>
              </a:spcAft>
              <a:buNone/>
            </a:pPr>
            <a:r>
              <a:rPr lang="en-US" sz="1100">
                <a:solidFill>
                  <a:srgbClr val="111111"/>
                </a:solidFill>
                <a:latin typeface="Calibri"/>
                <a:ea typeface="Calibri"/>
                <a:cs typeface="Calibri"/>
                <a:sym typeface="Calibri"/>
              </a:rPr>
              <a:t>LLM MODEL 3</a:t>
            </a:r>
            <a:endParaRPr sz="1050">
              <a:solidFill>
                <a:schemeClr val="dk1"/>
              </a:solidFill>
              <a:latin typeface="Calibri"/>
              <a:ea typeface="Calibri"/>
              <a:cs typeface="Calibri"/>
              <a:sym typeface="Calibri"/>
            </a:endParaRPr>
          </a:p>
        </p:txBody>
      </p:sp>
      <p:pic>
        <p:nvPicPr>
          <p:cNvPr id="467" name="Google Shape;467;p23" descr="https://pitch-assets-ccb95893-de3f-4266-973c-20049231b248.s3.eu-west-1.amazonaws.com/9539d343-9cb8-4af5-9719-290c387f5de6?pitch-bytes=202702&amp;pitch-content-type=image%2Fpng"/>
          <p:cNvPicPr preferRelativeResize="0"/>
          <p:nvPr/>
        </p:nvPicPr>
        <p:blipFill rotWithShape="1">
          <a:blip r:embed="rId3">
            <a:alphaModFix/>
          </a:blip>
          <a:srcRect/>
          <a:stretch/>
        </p:blipFill>
        <p:spPr>
          <a:xfrm>
            <a:off x="1554468" y="3254898"/>
            <a:ext cx="713844" cy="713844"/>
          </a:xfrm>
          <a:prstGeom prst="rect">
            <a:avLst/>
          </a:prstGeom>
          <a:noFill/>
          <a:ln>
            <a:noFill/>
          </a:ln>
        </p:spPr>
      </p:pic>
      <p:pic>
        <p:nvPicPr>
          <p:cNvPr id="468" name="Google Shape;468;p23" descr="https://pitch-assets-ccb95893-de3f-4266-973c-20049231b248.s3.eu-west-1.amazonaws.com/9539d343-9cb8-4af5-9719-290c387f5de6?pitch-bytes=202702&amp;pitch-content-type=image%2Fpng"/>
          <p:cNvPicPr preferRelativeResize="0"/>
          <p:nvPr/>
        </p:nvPicPr>
        <p:blipFill rotWithShape="1">
          <a:blip r:embed="rId3">
            <a:alphaModFix/>
          </a:blip>
          <a:srcRect/>
          <a:stretch/>
        </p:blipFill>
        <p:spPr>
          <a:xfrm>
            <a:off x="3805263" y="4129507"/>
            <a:ext cx="713844" cy="713844"/>
          </a:xfrm>
          <a:prstGeom prst="rect">
            <a:avLst/>
          </a:prstGeom>
          <a:noFill/>
          <a:ln>
            <a:noFill/>
          </a:ln>
        </p:spPr>
      </p:pic>
      <p:pic>
        <p:nvPicPr>
          <p:cNvPr id="469" name="Google Shape;469;p23" descr="https://pitch-assets-ccb95893-de3f-4266-973c-20049231b248.s3.eu-west-1.amazonaws.com/9539d343-9cb8-4af5-9719-290c387f5de6?pitch-bytes=202702&amp;pitch-content-type=image%2Fpng"/>
          <p:cNvPicPr preferRelativeResize="0"/>
          <p:nvPr/>
        </p:nvPicPr>
        <p:blipFill rotWithShape="1">
          <a:blip r:embed="rId3">
            <a:alphaModFix/>
          </a:blip>
          <a:srcRect/>
          <a:stretch/>
        </p:blipFill>
        <p:spPr>
          <a:xfrm>
            <a:off x="5225371" y="4155967"/>
            <a:ext cx="713844" cy="713844"/>
          </a:xfrm>
          <a:prstGeom prst="rect">
            <a:avLst/>
          </a:prstGeom>
          <a:noFill/>
          <a:ln>
            <a:noFill/>
          </a:ln>
        </p:spPr>
      </p:pic>
      <p:sp>
        <p:nvSpPr>
          <p:cNvPr id="470" name="Google Shape;470;p23"/>
          <p:cNvSpPr/>
          <p:nvPr/>
        </p:nvSpPr>
        <p:spPr>
          <a:xfrm>
            <a:off x="6460908" y="2994620"/>
            <a:ext cx="914400" cy="50292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3600" b="1">
                <a:solidFill>
                  <a:srgbClr val="111111"/>
                </a:solidFill>
                <a:latin typeface="Arial"/>
                <a:ea typeface="Arial"/>
                <a:cs typeface="Arial"/>
                <a:sym typeface="Arial"/>
              </a:rPr>
              <a:t>…</a:t>
            </a:r>
            <a:endParaRPr sz="3600">
              <a:solidFill>
                <a:schemeClr val="dk1"/>
              </a:solidFill>
              <a:latin typeface="Calibri"/>
              <a:ea typeface="Calibri"/>
              <a:cs typeface="Calibri"/>
              <a:sym typeface="Calibri"/>
            </a:endParaRPr>
          </a:p>
        </p:txBody>
      </p:sp>
      <p:sp>
        <p:nvSpPr>
          <p:cNvPr id="471" name="Google Shape;471;p23"/>
          <p:cNvSpPr/>
          <p:nvPr/>
        </p:nvSpPr>
        <p:spPr>
          <a:xfrm>
            <a:off x="7039929" y="2878301"/>
            <a:ext cx="1183971" cy="530109"/>
          </a:xfrm>
          <a:prstGeom prst="roundRect">
            <a:avLst>
              <a:gd name="adj" fmla="val -172493"/>
            </a:avLst>
          </a:prstGeom>
          <a:solidFill>
            <a:srgbClr val="F7F9F9"/>
          </a:solidFill>
          <a:ln w="9525" cap="flat" cmpd="sng">
            <a:solidFill>
              <a:srgbClr val="1013E8"/>
            </a:solidFill>
            <a:prstDash val="solid"/>
            <a:round/>
            <a:headEnd type="none" w="sm" len="sm"/>
            <a:tailEnd type="none" w="sm" len="sm"/>
          </a:ln>
        </p:spPr>
        <p:txBody>
          <a:bodyPr spcFirstLastPara="1" wrap="square" lIns="65775" tIns="62575" rIns="65775" bIns="62575" anchor="ctr" anchorCtr="0">
            <a:noAutofit/>
          </a:bodyPr>
          <a:lstStyle/>
          <a:p>
            <a:pPr marL="0" marR="0" lvl="0" indent="0" algn="ctr" rtl="0">
              <a:lnSpc>
                <a:spcPct val="171818"/>
              </a:lnSpc>
              <a:spcBef>
                <a:spcPts val="0"/>
              </a:spcBef>
              <a:spcAft>
                <a:spcPts val="0"/>
              </a:spcAft>
              <a:buNone/>
            </a:pPr>
            <a:r>
              <a:rPr lang="en-US" sz="1100">
                <a:solidFill>
                  <a:srgbClr val="111111"/>
                </a:solidFill>
                <a:latin typeface="Calibri"/>
                <a:ea typeface="Calibri"/>
                <a:cs typeface="Calibri"/>
                <a:sym typeface="Calibri"/>
              </a:rPr>
              <a:t>LLM MODEL N</a:t>
            </a:r>
            <a:endParaRPr sz="1050">
              <a:solidFill>
                <a:schemeClr val="dk1"/>
              </a:solidFill>
              <a:latin typeface="Calibri"/>
              <a:ea typeface="Calibri"/>
              <a:cs typeface="Calibri"/>
              <a:sym typeface="Calibri"/>
            </a:endParaRPr>
          </a:p>
        </p:txBody>
      </p:sp>
      <p:pic>
        <p:nvPicPr>
          <p:cNvPr id="472" name="Google Shape;472;p23" descr="https://pitch-assets-ccb95893-de3f-4266-973c-20049231b248.s3.eu-west-1.amazonaws.com/9539d343-9cb8-4af5-9719-290c387f5de6?pitch-bytes=202702&amp;pitch-content-type=image%2Fpng"/>
          <p:cNvPicPr preferRelativeResize="0"/>
          <p:nvPr/>
        </p:nvPicPr>
        <p:blipFill rotWithShape="1">
          <a:blip r:embed="rId3">
            <a:alphaModFix/>
          </a:blip>
          <a:srcRect/>
          <a:stretch/>
        </p:blipFill>
        <p:spPr>
          <a:xfrm>
            <a:off x="7288825" y="4157975"/>
            <a:ext cx="713844" cy="713844"/>
          </a:xfrm>
          <a:prstGeom prst="rect">
            <a:avLst/>
          </a:prstGeom>
          <a:noFill/>
          <a:ln>
            <a:noFill/>
          </a:ln>
        </p:spPr>
      </p:pic>
      <p:cxnSp>
        <p:nvCxnSpPr>
          <p:cNvPr id="473" name="Google Shape;473;p23"/>
          <p:cNvCxnSpPr/>
          <p:nvPr/>
        </p:nvCxnSpPr>
        <p:spPr>
          <a:xfrm rot="-5400000">
            <a:off x="1500314" y="2692634"/>
            <a:ext cx="367219" cy="0"/>
          </a:xfrm>
          <a:prstGeom prst="straightConnector1">
            <a:avLst/>
          </a:prstGeom>
          <a:solidFill>
            <a:srgbClr val="F7F9F9"/>
          </a:solidFill>
          <a:ln w="21150" cap="flat" cmpd="sng">
            <a:solidFill>
              <a:srgbClr val="FF0000"/>
            </a:solidFill>
            <a:prstDash val="solid"/>
            <a:round/>
            <a:headEnd type="none" w="sm" len="sm"/>
            <a:tailEnd type="triangle" w="med" len="med"/>
          </a:ln>
        </p:spPr>
      </p:cxnSp>
      <p:cxnSp>
        <p:nvCxnSpPr>
          <p:cNvPr id="474" name="Google Shape;474;p23"/>
          <p:cNvCxnSpPr/>
          <p:nvPr/>
        </p:nvCxnSpPr>
        <p:spPr>
          <a:xfrm rot="5400000">
            <a:off x="2115614" y="2652946"/>
            <a:ext cx="287926" cy="0"/>
          </a:xfrm>
          <a:prstGeom prst="straightConnector1">
            <a:avLst/>
          </a:prstGeom>
          <a:solidFill>
            <a:srgbClr val="F7F9F9"/>
          </a:solidFill>
          <a:ln w="21150" cap="flat" cmpd="sng">
            <a:solidFill>
              <a:srgbClr val="3DA23D"/>
            </a:solidFill>
            <a:prstDash val="solid"/>
            <a:round/>
            <a:headEnd type="none" w="sm" len="sm"/>
            <a:tailEnd type="none" w="sm" len="sm"/>
          </a:ln>
        </p:spPr>
      </p:cxnSp>
      <p:cxnSp>
        <p:nvCxnSpPr>
          <p:cNvPr id="475" name="Google Shape;475;p23"/>
          <p:cNvCxnSpPr/>
          <p:nvPr/>
        </p:nvCxnSpPr>
        <p:spPr>
          <a:xfrm rot="-5400000">
            <a:off x="3553863" y="3739865"/>
            <a:ext cx="659544" cy="0"/>
          </a:xfrm>
          <a:prstGeom prst="straightConnector1">
            <a:avLst/>
          </a:prstGeom>
          <a:solidFill>
            <a:srgbClr val="F7F9F9"/>
          </a:solidFill>
          <a:ln w="21150" cap="flat" cmpd="sng">
            <a:solidFill>
              <a:srgbClr val="FF0000"/>
            </a:solidFill>
            <a:prstDash val="solid"/>
            <a:round/>
            <a:headEnd type="none" w="sm" len="sm"/>
            <a:tailEnd type="triangle" w="med" len="med"/>
          </a:ln>
        </p:spPr>
      </p:cxnSp>
      <p:cxnSp>
        <p:nvCxnSpPr>
          <p:cNvPr id="476" name="Google Shape;476;p23"/>
          <p:cNvCxnSpPr/>
          <p:nvPr/>
        </p:nvCxnSpPr>
        <p:spPr>
          <a:xfrm rot="5400000">
            <a:off x="4067448" y="3738323"/>
            <a:ext cx="656543" cy="0"/>
          </a:xfrm>
          <a:prstGeom prst="straightConnector1">
            <a:avLst/>
          </a:prstGeom>
          <a:solidFill>
            <a:srgbClr val="F7F9F9"/>
          </a:solidFill>
          <a:ln w="21150" cap="flat" cmpd="sng">
            <a:solidFill>
              <a:srgbClr val="3DA23D"/>
            </a:solidFill>
            <a:prstDash val="solid"/>
            <a:round/>
            <a:headEnd type="none" w="sm" len="sm"/>
            <a:tailEnd type="triangle" w="med" len="med"/>
          </a:ln>
        </p:spPr>
      </p:cxnSp>
      <p:cxnSp>
        <p:nvCxnSpPr>
          <p:cNvPr id="477" name="Google Shape;477;p23"/>
          <p:cNvCxnSpPr/>
          <p:nvPr/>
        </p:nvCxnSpPr>
        <p:spPr>
          <a:xfrm rot="-5400000">
            <a:off x="4961484" y="3739865"/>
            <a:ext cx="659544" cy="0"/>
          </a:xfrm>
          <a:prstGeom prst="straightConnector1">
            <a:avLst/>
          </a:prstGeom>
          <a:solidFill>
            <a:srgbClr val="F7F9F9"/>
          </a:solidFill>
          <a:ln w="21150" cap="flat" cmpd="sng">
            <a:solidFill>
              <a:srgbClr val="FF0000"/>
            </a:solidFill>
            <a:prstDash val="solid"/>
            <a:round/>
            <a:headEnd type="none" w="sm" len="sm"/>
            <a:tailEnd type="triangle" w="med" len="med"/>
          </a:ln>
        </p:spPr>
      </p:cxnSp>
      <p:cxnSp>
        <p:nvCxnSpPr>
          <p:cNvPr id="478" name="Google Shape;478;p23"/>
          <p:cNvCxnSpPr/>
          <p:nvPr/>
        </p:nvCxnSpPr>
        <p:spPr>
          <a:xfrm rot="5400000">
            <a:off x="5538638" y="3738323"/>
            <a:ext cx="656543" cy="0"/>
          </a:xfrm>
          <a:prstGeom prst="straightConnector1">
            <a:avLst/>
          </a:prstGeom>
          <a:solidFill>
            <a:srgbClr val="F7F9F9"/>
          </a:solidFill>
          <a:ln w="21150" cap="flat" cmpd="sng">
            <a:solidFill>
              <a:srgbClr val="3DA23D"/>
            </a:solidFill>
            <a:prstDash val="solid"/>
            <a:round/>
            <a:headEnd type="none" w="sm" len="sm"/>
            <a:tailEnd type="triangle" w="med" len="med"/>
          </a:ln>
        </p:spPr>
      </p:cxnSp>
      <p:cxnSp>
        <p:nvCxnSpPr>
          <p:cNvPr id="479" name="Google Shape;479;p23"/>
          <p:cNvCxnSpPr/>
          <p:nvPr/>
        </p:nvCxnSpPr>
        <p:spPr>
          <a:xfrm rot="-5400000">
            <a:off x="7022967" y="3739865"/>
            <a:ext cx="659544" cy="0"/>
          </a:xfrm>
          <a:prstGeom prst="straightConnector1">
            <a:avLst/>
          </a:prstGeom>
          <a:solidFill>
            <a:srgbClr val="F7F9F9"/>
          </a:solidFill>
          <a:ln w="21150" cap="flat" cmpd="sng">
            <a:solidFill>
              <a:srgbClr val="FF0000"/>
            </a:solidFill>
            <a:prstDash val="solid"/>
            <a:round/>
            <a:headEnd type="none" w="sm" len="sm"/>
            <a:tailEnd type="triangle" w="med" len="med"/>
          </a:ln>
        </p:spPr>
      </p:cxnSp>
      <p:cxnSp>
        <p:nvCxnSpPr>
          <p:cNvPr id="480" name="Google Shape;480;p23"/>
          <p:cNvCxnSpPr/>
          <p:nvPr/>
        </p:nvCxnSpPr>
        <p:spPr>
          <a:xfrm rot="5400000">
            <a:off x="7600122" y="3738323"/>
            <a:ext cx="656543" cy="0"/>
          </a:xfrm>
          <a:prstGeom prst="straightConnector1">
            <a:avLst/>
          </a:prstGeom>
          <a:solidFill>
            <a:srgbClr val="F7F9F9"/>
          </a:solidFill>
          <a:ln w="21150" cap="flat" cmpd="sng">
            <a:solidFill>
              <a:srgbClr val="3DA23D"/>
            </a:solidFill>
            <a:prstDash val="solid"/>
            <a:round/>
            <a:headEnd type="none" w="sm" len="sm"/>
            <a:tailEnd type="triangle" w="med" len="med"/>
          </a:ln>
        </p:spPr>
      </p:cxnSp>
      <p:cxnSp>
        <p:nvCxnSpPr>
          <p:cNvPr id="481" name="Google Shape;481;p23"/>
          <p:cNvCxnSpPr/>
          <p:nvPr/>
        </p:nvCxnSpPr>
        <p:spPr>
          <a:xfrm rot="10800000">
            <a:off x="1011093" y="2844193"/>
            <a:ext cx="684944" cy="0"/>
          </a:xfrm>
          <a:prstGeom prst="straightConnector1">
            <a:avLst/>
          </a:prstGeom>
          <a:solidFill>
            <a:srgbClr val="F7F9F9"/>
          </a:solidFill>
          <a:ln w="21150" cap="flat" cmpd="sng">
            <a:solidFill>
              <a:srgbClr val="FF0000"/>
            </a:solidFill>
            <a:prstDash val="solid"/>
            <a:round/>
            <a:headEnd type="oval" w="med" len="med"/>
            <a:tailEnd type="none" w="sm" len="sm"/>
          </a:ln>
        </p:spPr>
      </p:cxnSp>
      <p:cxnSp>
        <p:nvCxnSpPr>
          <p:cNvPr id="482" name="Google Shape;482;p23"/>
          <p:cNvCxnSpPr/>
          <p:nvPr/>
        </p:nvCxnSpPr>
        <p:spPr>
          <a:xfrm rot="5400000">
            <a:off x="744218" y="3130261"/>
            <a:ext cx="535812" cy="0"/>
          </a:xfrm>
          <a:prstGeom prst="straightConnector1">
            <a:avLst/>
          </a:prstGeom>
          <a:solidFill>
            <a:srgbClr val="F7F9F9"/>
          </a:solidFill>
          <a:ln w="21150" cap="flat" cmpd="sng">
            <a:solidFill>
              <a:srgbClr val="FF0000"/>
            </a:solidFill>
            <a:prstDash val="solid"/>
            <a:round/>
            <a:headEnd type="none" w="sm" len="sm"/>
            <a:tailEnd type="none" w="sm" len="sm"/>
          </a:ln>
        </p:spPr>
      </p:cxnSp>
      <p:sp>
        <p:nvSpPr>
          <p:cNvPr id="483" name="Google Shape;483;p23"/>
          <p:cNvSpPr/>
          <p:nvPr/>
        </p:nvSpPr>
        <p:spPr>
          <a:xfrm>
            <a:off x="588103" y="3401007"/>
            <a:ext cx="966017" cy="584597"/>
          </a:xfrm>
          <a:prstGeom prst="roundRect">
            <a:avLst>
              <a:gd name="adj" fmla="val -156415"/>
            </a:avLst>
          </a:prstGeom>
          <a:solidFill>
            <a:srgbClr val="F7F9F9"/>
          </a:solidFill>
          <a:ln w="9525" cap="flat" cmpd="sng">
            <a:solidFill>
              <a:srgbClr val="FF0000"/>
            </a:solidFill>
            <a:prstDash val="solid"/>
            <a:round/>
            <a:headEnd type="none" w="sm" len="sm"/>
            <a:tailEnd type="none" w="sm" len="sm"/>
          </a:ln>
        </p:spPr>
        <p:txBody>
          <a:bodyPr spcFirstLastPara="1" wrap="square" lIns="53650" tIns="69000" rIns="53650" bIns="69000" anchor="ctr" anchorCtr="0">
            <a:noAutofit/>
          </a:bodyPr>
          <a:lstStyle/>
          <a:p>
            <a:pPr marL="0" marR="0" lvl="0" indent="0" algn="ctr" rtl="0">
              <a:lnSpc>
                <a:spcPct val="171818"/>
              </a:lnSpc>
              <a:spcBef>
                <a:spcPts val="0"/>
              </a:spcBef>
              <a:spcAft>
                <a:spcPts val="0"/>
              </a:spcAft>
              <a:buNone/>
            </a:pPr>
            <a:r>
              <a:rPr lang="en-US" sz="1100">
                <a:solidFill>
                  <a:srgbClr val="111111"/>
                </a:solidFill>
                <a:latin typeface="Calibri"/>
                <a:ea typeface="Calibri"/>
                <a:cs typeface="Calibri"/>
                <a:sym typeface="Calibri"/>
              </a:rPr>
              <a:t>Behaviour Patterns</a:t>
            </a:r>
            <a:endParaRPr sz="1050">
              <a:solidFill>
                <a:schemeClr val="dk1"/>
              </a:solidFill>
              <a:latin typeface="Calibri"/>
              <a:ea typeface="Calibri"/>
              <a:cs typeface="Calibri"/>
              <a:sym typeface="Calibri"/>
            </a:endParaRPr>
          </a:p>
        </p:txBody>
      </p:sp>
      <p:cxnSp>
        <p:nvCxnSpPr>
          <p:cNvPr id="484" name="Google Shape;484;p23"/>
          <p:cNvCxnSpPr/>
          <p:nvPr/>
        </p:nvCxnSpPr>
        <p:spPr>
          <a:xfrm rot="10800000">
            <a:off x="2248174" y="2837119"/>
            <a:ext cx="684944" cy="0"/>
          </a:xfrm>
          <a:prstGeom prst="straightConnector1">
            <a:avLst/>
          </a:prstGeom>
          <a:solidFill>
            <a:srgbClr val="F7F9F9"/>
          </a:solidFill>
          <a:ln w="21150" cap="flat" cmpd="sng">
            <a:solidFill>
              <a:srgbClr val="3DA23D"/>
            </a:solidFill>
            <a:prstDash val="solid"/>
            <a:round/>
            <a:headEnd type="none" w="sm" len="sm"/>
            <a:tailEnd type="oval" w="med" len="med"/>
          </a:ln>
        </p:spPr>
      </p:cxnSp>
      <p:cxnSp>
        <p:nvCxnSpPr>
          <p:cNvPr id="485" name="Google Shape;485;p23"/>
          <p:cNvCxnSpPr/>
          <p:nvPr/>
        </p:nvCxnSpPr>
        <p:spPr>
          <a:xfrm rot="5400000">
            <a:off x="2671488" y="3095944"/>
            <a:ext cx="535812" cy="0"/>
          </a:xfrm>
          <a:prstGeom prst="straightConnector1">
            <a:avLst/>
          </a:prstGeom>
          <a:solidFill>
            <a:srgbClr val="F7F9F9"/>
          </a:solidFill>
          <a:ln w="21150" cap="flat" cmpd="sng">
            <a:solidFill>
              <a:srgbClr val="3DA23D"/>
            </a:solidFill>
            <a:prstDash val="solid"/>
            <a:round/>
            <a:headEnd type="none" w="sm" len="sm"/>
            <a:tailEnd type="triangle" w="med" len="med"/>
          </a:ln>
        </p:spPr>
      </p:cxnSp>
      <p:sp>
        <p:nvSpPr>
          <p:cNvPr id="486" name="Google Shape;486;p23"/>
          <p:cNvSpPr/>
          <p:nvPr/>
        </p:nvSpPr>
        <p:spPr>
          <a:xfrm>
            <a:off x="2460884" y="3366689"/>
            <a:ext cx="1006171" cy="584597"/>
          </a:xfrm>
          <a:prstGeom prst="roundRect">
            <a:avLst>
              <a:gd name="adj" fmla="val -156415"/>
            </a:avLst>
          </a:prstGeom>
          <a:solidFill>
            <a:srgbClr val="F7F9F9"/>
          </a:solidFill>
          <a:ln w="9525" cap="flat" cmpd="sng">
            <a:solidFill>
              <a:srgbClr val="3DA23D"/>
            </a:solidFill>
            <a:prstDash val="solid"/>
            <a:round/>
            <a:headEnd type="none" w="sm" len="sm"/>
            <a:tailEnd type="none" w="sm" len="sm"/>
          </a:ln>
        </p:spPr>
        <p:txBody>
          <a:bodyPr spcFirstLastPara="1" wrap="square" lIns="55875" tIns="69000" rIns="55875" bIns="69000" anchor="ctr" anchorCtr="0">
            <a:noAutofit/>
          </a:bodyPr>
          <a:lstStyle/>
          <a:p>
            <a:pPr marL="0" marR="0" lvl="0" indent="0" algn="ctr" rtl="0">
              <a:lnSpc>
                <a:spcPct val="173571"/>
              </a:lnSpc>
              <a:spcBef>
                <a:spcPts val="0"/>
              </a:spcBef>
              <a:spcAft>
                <a:spcPts val="0"/>
              </a:spcAft>
              <a:buNone/>
            </a:pPr>
            <a:r>
              <a:rPr lang="en-US" sz="700">
                <a:solidFill>
                  <a:srgbClr val="111111"/>
                </a:solidFill>
                <a:latin typeface="Calibri"/>
                <a:ea typeface="Calibri"/>
                <a:cs typeface="Calibri"/>
                <a:sym typeface="Calibri"/>
              </a:rPr>
              <a:t>Recommendations</a:t>
            </a:r>
            <a:endParaRPr sz="675">
              <a:solidFill>
                <a:schemeClr val="dk1"/>
              </a:solidFill>
              <a:latin typeface="Calibri"/>
              <a:ea typeface="Calibri"/>
              <a:cs typeface="Calibri"/>
              <a:sym typeface="Calibri"/>
            </a:endParaRPr>
          </a:p>
        </p:txBody>
      </p:sp>
      <p:sp>
        <p:nvSpPr>
          <p:cNvPr id="487" name="Google Shape;487;p23"/>
          <p:cNvSpPr/>
          <p:nvPr/>
        </p:nvSpPr>
        <p:spPr>
          <a:xfrm>
            <a:off x="1498253" y="4229425"/>
            <a:ext cx="966017" cy="584597"/>
          </a:xfrm>
          <a:prstGeom prst="roundRect">
            <a:avLst>
              <a:gd name="adj" fmla="val -156415"/>
            </a:avLst>
          </a:prstGeom>
          <a:solidFill>
            <a:srgbClr val="F7F9F9"/>
          </a:solidFill>
          <a:ln w="9525" cap="flat" cmpd="sng">
            <a:solidFill>
              <a:srgbClr val="1013E8"/>
            </a:solidFill>
            <a:prstDash val="solid"/>
            <a:round/>
            <a:headEnd type="none" w="sm" len="sm"/>
            <a:tailEnd type="none" w="sm" len="sm"/>
          </a:ln>
        </p:spPr>
        <p:txBody>
          <a:bodyPr spcFirstLastPara="1" wrap="square" lIns="53650" tIns="69000" rIns="53650" bIns="69000" anchor="ctr" anchorCtr="0">
            <a:noAutofit/>
          </a:bodyPr>
          <a:lstStyle/>
          <a:p>
            <a:pPr marL="0" marR="0" lvl="0" indent="0" algn="ctr" rtl="0">
              <a:lnSpc>
                <a:spcPct val="171818"/>
              </a:lnSpc>
              <a:spcBef>
                <a:spcPts val="0"/>
              </a:spcBef>
              <a:spcAft>
                <a:spcPts val="0"/>
              </a:spcAft>
              <a:buNone/>
            </a:pPr>
            <a:r>
              <a:rPr lang="en-US" sz="1100">
                <a:solidFill>
                  <a:srgbClr val="111111"/>
                </a:solidFill>
                <a:latin typeface="Calibri"/>
                <a:ea typeface="Calibri"/>
                <a:cs typeface="Calibri"/>
                <a:sym typeface="Calibri"/>
              </a:rPr>
              <a:t>Action</a:t>
            </a:r>
            <a:endParaRPr sz="1050">
              <a:solidFill>
                <a:schemeClr val="dk1"/>
              </a:solidFill>
              <a:latin typeface="Calibri"/>
              <a:ea typeface="Calibri"/>
              <a:cs typeface="Calibri"/>
              <a:sym typeface="Calibri"/>
            </a:endParaRPr>
          </a:p>
        </p:txBody>
      </p:sp>
      <p:cxnSp>
        <p:nvCxnSpPr>
          <p:cNvPr id="488" name="Google Shape;488;p23"/>
          <p:cNvCxnSpPr/>
          <p:nvPr/>
        </p:nvCxnSpPr>
        <p:spPr>
          <a:xfrm rot="5400000">
            <a:off x="727426" y="4266977"/>
            <a:ext cx="568766" cy="0"/>
          </a:xfrm>
          <a:prstGeom prst="straightConnector1">
            <a:avLst/>
          </a:prstGeom>
          <a:solidFill>
            <a:srgbClr val="F7F9F9"/>
          </a:solidFill>
          <a:ln w="21150" cap="flat" cmpd="sng">
            <a:solidFill>
              <a:srgbClr val="1013E8"/>
            </a:solidFill>
            <a:prstDash val="solid"/>
            <a:round/>
            <a:headEnd type="stealth" w="med" len="med"/>
            <a:tailEnd type="none" w="sm" len="sm"/>
          </a:ln>
        </p:spPr>
      </p:cxnSp>
      <p:cxnSp>
        <p:nvCxnSpPr>
          <p:cNvPr id="489" name="Google Shape;489;p23"/>
          <p:cNvCxnSpPr/>
          <p:nvPr/>
        </p:nvCxnSpPr>
        <p:spPr>
          <a:xfrm rot="10800000">
            <a:off x="1018924" y="4539361"/>
            <a:ext cx="492427" cy="0"/>
          </a:xfrm>
          <a:prstGeom prst="straightConnector1">
            <a:avLst/>
          </a:prstGeom>
          <a:solidFill>
            <a:srgbClr val="F7F9F9"/>
          </a:solidFill>
          <a:ln w="21150" cap="flat" cmpd="sng">
            <a:solidFill>
              <a:srgbClr val="1013E8"/>
            </a:solidFill>
            <a:prstDash val="solid"/>
            <a:round/>
            <a:headEnd type="none" w="sm" len="sm"/>
            <a:tailEnd type="none" w="sm" len="sm"/>
          </a:ln>
        </p:spPr>
      </p:cxnSp>
      <p:sp>
        <p:nvSpPr>
          <p:cNvPr id="490" name="Google Shape;490;p23"/>
          <p:cNvSpPr/>
          <p:nvPr/>
        </p:nvSpPr>
        <p:spPr>
          <a:xfrm>
            <a:off x="3348855" y="785557"/>
            <a:ext cx="5034495" cy="1047750"/>
          </a:xfrm>
          <a:prstGeom prst="roundRect">
            <a:avLst>
              <a:gd name="adj" fmla="val 20000"/>
            </a:avLst>
          </a:prstGeom>
          <a:solidFill>
            <a:srgbClr val="F7F9F9"/>
          </a:solidFill>
          <a:ln w="9525" cap="flat" cmpd="sng">
            <a:solidFill>
              <a:srgbClr val="111111"/>
            </a:solidFill>
            <a:prstDash val="solid"/>
            <a:round/>
            <a:headEnd type="none" w="sm" len="sm"/>
            <a:tailEnd type="none" w="sm" len="sm"/>
          </a:ln>
        </p:spPr>
        <p:txBody>
          <a:bodyPr spcFirstLastPara="1" wrap="square" lIns="279675" tIns="123675" rIns="279675" bIns="123675"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cxnSp>
        <p:nvCxnSpPr>
          <p:cNvPr id="491" name="Google Shape;491;p23"/>
          <p:cNvCxnSpPr/>
          <p:nvPr/>
        </p:nvCxnSpPr>
        <p:spPr>
          <a:xfrm rot="-5400000">
            <a:off x="1279792" y="1498733"/>
            <a:ext cx="850653" cy="0"/>
          </a:xfrm>
          <a:prstGeom prst="straightConnector1">
            <a:avLst/>
          </a:prstGeom>
          <a:solidFill>
            <a:srgbClr val="F7F9F9"/>
          </a:solidFill>
          <a:ln w="21150" cap="flat" cmpd="sng">
            <a:solidFill>
              <a:srgbClr val="252525"/>
            </a:solidFill>
            <a:prstDash val="solid"/>
            <a:round/>
            <a:headEnd type="none" w="sm" len="sm"/>
            <a:tailEnd type="none" w="sm" len="sm"/>
          </a:ln>
        </p:spPr>
      </p:cxnSp>
      <p:cxnSp>
        <p:nvCxnSpPr>
          <p:cNvPr id="492" name="Google Shape;492;p23"/>
          <p:cNvCxnSpPr/>
          <p:nvPr/>
        </p:nvCxnSpPr>
        <p:spPr>
          <a:xfrm>
            <a:off x="1696036" y="1064041"/>
            <a:ext cx="1556310" cy="0"/>
          </a:xfrm>
          <a:prstGeom prst="straightConnector1">
            <a:avLst/>
          </a:prstGeom>
          <a:solidFill>
            <a:srgbClr val="F7F9F9"/>
          </a:solidFill>
          <a:ln w="21150" cap="flat" cmpd="sng">
            <a:solidFill>
              <a:srgbClr val="000000"/>
            </a:solidFill>
            <a:prstDash val="solid"/>
            <a:round/>
            <a:headEnd type="none" w="sm" len="sm"/>
            <a:tailEnd type="triangle" w="med" len="med"/>
          </a:ln>
        </p:spPr>
      </p:cxnSp>
      <p:cxnSp>
        <p:nvCxnSpPr>
          <p:cNvPr id="493" name="Google Shape;493;p23"/>
          <p:cNvCxnSpPr/>
          <p:nvPr/>
        </p:nvCxnSpPr>
        <p:spPr>
          <a:xfrm>
            <a:off x="2267933" y="1583690"/>
            <a:ext cx="993716" cy="0"/>
          </a:xfrm>
          <a:prstGeom prst="straightConnector1">
            <a:avLst/>
          </a:prstGeom>
          <a:solidFill>
            <a:srgbClr val="F7F9F9"/>
          </a:solidFill>
          <a:ln w="21150" cap="flat" cmpd="sng">
            <a:solidFill>
              <a:srgbClr val="000000"/>
            </a:solidFill>
            <a:prstDash val="solid"/>
            <a:round/>
            <a:headEnd type="none" w="sm" len="sm"/>
            <a:tailEnd type="none" w="sm" len="sm"/>
          </a:ln>
        </p:spPr>
      </p:cxnSp>
      <p:cxnSp>
        <p:nvCxnSpPr>
          <p:cNvPr id="494" name="Google Shape;494;p23"/>
          <p:cNvCxnSpPr/>
          <p:nvPr/>
        </p:nvCxnSpPr>
        <p:spPr>
          <a:xfrm rot="5400000">
            <a:off x="2077190" y="1784327"/>
            <a:ext cx="381952" cy="0"/>
          </a:xfrm>
          <a:prstGeom prst="straightConnector1">
            <a:avLst/>
          </a:prstGeom>
          <a:solidFill>
            <a:srgbClr val="F7F9F9"/>
          </a:solidFill>
          <a:ln w="21150" cap="flat" cmpd="sng">
            <a:solidFill>
              <a:srgbClr val="000000"/>
            </a:solidFill>
            <a:prstDash val="solid"/>
            <a:round/>
            <a:headEnd type="none" w="sm" len="sm"/>
            <a:tailEnd type="triangle" w="med" len="med"/>
          </a:ln>
        </p:spPr>
      </p:cxnSp>
      <p:cxnSp>
        <p:nvCxnSpPr>
          <p:cNvPr id="495" name="Google Shape;495;p23"/>
          <p:cNvCxnSpPr/>
          <p:nvPr/>
        </p:nvCxnSpPr>
        <p:spPr>
          <a:xfrm rot="-5400000">
            <a:off x="3555871" y="2307008"/>
            <a:ext cx="659544" cy="0"/>
          </a:xfrm>
          <a:prstGeom prst="straightConnector1">
            <a:avLst/>
          </a:prstGeom>
          <a:solidFill>
            <a:srgbClr val="F7F9F9"/>
          </a:solidFill>
          <a:ln w="21150" cap="flat" cmpd="sng">
            <a:solidFill>
              <a:srgbClr val="111111"/>
            </a:solidFill>
            <a:prstDash val="solid"/>
            <a:round/>
            <a:headEnd type="none" w="sm" len="sm"/>
            <a:tailEnd type="triangle" w="med" len="med"/>
          </a:ln>
        </p:spPr>
      </p:cxnSp>
      <p:cxnSp>
        <p:nvCxnSpPr>
          <p:cNvPr id="496" name="Google Shape;496;p23"/>
          <p:cNvCxnSpPr/>
          <p:nvPr/>
        </p:nvCxnSpPr>
        <p:spPr>
          <a:xfrm rot="5400000">
            <a:off x="4069456" y="2305466"/>
            <a:ext cx="656543" cy="0"/>
          </a:xfrm>
          <a:prstGeom prst="straightConnector1">
            <a:avLst/>
          </a:prstGeom>
          <a:solidFill>
            <a:srgbClr val="F7F9F9"/>
          </a:solidFill>
          <a:ln w="21150" cap="flat" cmpd="sng">
            <a:solidFill>
              <a:srgbClr val="111111"/>
            </a:solidFill>
            <a:prstDash val="solid"/>
            <a:round/>
            <a:headEnd type="none" w="sm" len="sm"/>
            <a:tailEnd type="triangle" w="med" len="med"/>
          </a:ln>
        </p:spPr>
      </p:cxnSp>
      <p:cxnSp>
        <p:nvCxnSpPr>
          <p:cNvPr id="497" name="Google Shape;497;p23"/>
          <p:cNvCxnSpPr/>
          <p:nvPr/>
        </p:nvCxnSpPr>
        <p:spPr>
          <a:xfrm rot="-5400000">
            <a:off x="4963492" y="2307008"/>
            <a:ext cx="659544" cy="0"/>
          </a:xfrm>
          <a:prstGeom prst="straightConnector1">
            <a:avLst/>
          </a:prstGeom>
          <a:solidFill>
            <a:srgbClr val="F7F9F9"/>
          </a:solidFill>
          <a:ln w="21150" cap="flat" cmpd="sng">
            <a:solidFill>
              <a:srgbClr val="111111"/>
            </a:solidFill>
            <a:prstDash val="solid"/>
            <a:round/>
            <a:headEnd type="none" w="sm" len="sm"/>
            <a:tailEnd type="triangle" w="med" len="med"/>
          </a:ln>
        </p:spPr>
      </p:cxnSp>
      <p:cxnSp>
        <p:nvCxnSpPr>
          <p:cNvPr id="498" name="Google Shape;498;p23"/>
          <p:cNvCxnSpPr/>
          <p:nvPr/>
        </p:nvCxnSpPr>
        <p:spPr>
          <a:xfrm rot="5400000">
            <a:off x="5540646" y="2305466"/>
            <a:ext cx="656543" cy="0"/>
          </a:xfrm>
          <a:prstGeom prst="straightConnector1">
            <a:avLst/>
          </a:prstGeom>
          <a:solidFill>
            <a:srgbClr val="F7F9F9"/>
          </a:solidFill>
          <a:ln w="21150" cap="flat" cmpd="sng">
            <a:solidFill>
              <a:srgbClr val="111111"/>
            </a:solidFill>
            <a:prstDash val="solid"/>
            <a:round/>
            <a:headEnd type="none" w="sm" len="sm"/>
            <a:tailEnd type="triangle" w="med" len="med"/>
          </a:ln>
        </p:spPr>
      </p:cxnSp>
      <p:cxnSp>
        <p:nvCxnSpPr>
          <p:cNvPr id="499" name="Google Shape;499;p23"/>
          <p:cNvCxnSpPr/>
          <p:nvPr/>
        </p:nvCxnSpPr>
        <p:spPr>
          <a:xfrm rot="-5400000">
            <a:off x="7024975" y="2307008"/>
            <a:ext cx="659544" cy="0"/>
          </a:xfrm>
          <a:prstGeom prst="straightConnector1">
            <a:avLst/>
          </a:prstGeom>
          <a:solidFill>
            <a:srgbClr val="F7F9F9"/>
          </a:solidFill>
          <a:ln w="21150" cap="flat" cmpd="sng">
            <a:solidFill>
              <a:srgbClr val="111111"/>
            </a:solidFill>
            <a:prstDash val="solid"/>
            <a:round/>
            <a:headEnd type="none" w="sm" len="sm"/>
            <a:tailEnd type="triangle" w="med" len="med"/>
          </a:ln>
        </p:spPr>
      </p:cxnSp>
      <p:cxnSp>
        <p:nvCxnSpPr>
          <p:cNvPr id="500" name="Google Shape;500;p23"/>
          <p:cNvCxnSpPr/>
          <p:nvPr/>
        </p:nvCxnSpPr>
        <p:spPr>
          <a:xfrm rot="5400000">
            <a:off x="7538560" y="2305466"/>
            <a:ext cx="656543" cy="0"/>
          </a:xfrm>
          <a:prstGeom prst="straightConnector1">
            <a:avLst/>
          </a:prstGeom>
          <a:solidFill>
            <a:srgbClr val="F7F9F9"/>
          </a:solidFill>
          <a:ln w="21150" cap="flat" cmpd="sng">
            <a:solidFill>
              <a:srgbClr val="111111"/>
            </a:solidFill>
            <a:prstDash val="solid"/>
            <a:round/>
            <a:headEnd type="none" w="sm" len="sm"/>
            <a:tailEnd type="triangle" w="med" len="med"/>
          </a:ln>
        </p:spPr>
      </p:cxnSp>
      <p:pic>
        <p:nvPicPr>
          <p:cNvPr id="501" name="Google Shape;501;p23" descr="https://pitch-assets-ccb95893-de3f-4266-973c-20049231b248.s3.eu-west-1.amazonaws.com/d8daec9b-74de-43c7-8220-03243310040e?pitch-bytes=315721&amp;pitch-content-type=image%2Fpng"/>
          <p:cNvPicPr preferRelativeResize="0"/>
          <p:nvPr/>
        </p:nvPicPr>
        <p:blipFill rotWithShape="1">
          <a:blip r:embed="rId4">
            <a:alphaModFix/>
          </a:blip>
          <a:srcRect/>
          <a:stretch/>
        </p:blipFill>
        <p:spPr>
          <a:xfrm>
            <a:off x="4224724" y="280732"/>
            <a:ext cx="3291840" cy="2057400"/>
          </a:xfrm>
          <a:prstGeom prst="rect">
            <a:avLst/>
          </a:prstGeom>
          <a:noFill/>
          <a:ln>
            <a:noFill/>
          </a:ln>
        </p:spPr>
      </p:pic>
      <p:sp>
        <p:nvSpPr>
          <p:cNvPr id="502" name="Google Shape;502;p23"/>
          <p:cNvSpPr/>
          <p:nvPr/>
        </p:nvSpPr>
        <p:spPr>
          <a:xfrm>
            <a:off x="1173048" y="1171646"/>
            <a:ext cx="1013531" cy="275572"/>
          </a:xfrm>
          <a:prstGeom prst="roundRect">
            <a:avLst>
              <a:gd name="adj" fmla="val 80000"/>
            </a:avLst>
          </a:prstGeom>
          <a:solidFill>
            <a:srgbClr val="08C8FB"/>
          </a:solidFill>
          <a:ln>
            <a:noFill/>
          </a:ln>
        </p:spPr>
        <p:txBody>
          <a:bodyPr spcFirstLastPara="1" wrap="square" lIns="56300" tIns="32525" rIns="56300" bIns="32525" anchor="ctr" anchorCtr="0">
            <a:noAutofit/>
          </a:bodyPr>
          <a:lstStyle/>
          <a:p>
            <a:pPr marL="0" marR="0" lvl="0" indent="0" algn="ctr" rtl="0">
              <a:lnSpc>
                <a:spcPct val="180000"/>
              </a:lnSpc>
              <a:spcBef>
                <a:spcPts val="0"/>
              </a:spcBef>
              <a:spcAft>
                <a:spcPts val="0"/>
              </a:spcAft>
              <a:buNone/>
            </a:pPr>
            <a:r>
              <a:rPr lang="en-US" sz="900">
                <a:solidFill>
                  <a:srgbClr val="111111"/>
                </a:solidFill>
                <a:latin typeface="Calibri"/>
                <a:ea typeface="Calibri"/>
                <a:cs typeface="Calibri"/>
                <a:sym typeface="Calibri"/>
              </a:rPr>
              <a:t>Data ingestion</a:t>
            </a:r>
            <a:endParaRPr sz="900">
              <a:solidFill>
                <a:schemeClr val="dk1"/>
              </a:solidFill>
              <a:latin typeface="Calibri"/>
              <a:ea typeface="Calibri"/>
              <a:cs typeface="Calibri"/>
              <a:sym typeface="Calibri"/>
            </a:endParaRPr>
          </a:p>
        </p:txBody>
      </p:sp>
      <p:sp>
        <p:nvSpPr>
          <p:cNvPr id="503" name="Google Shape;503;p23"/>
          <p:cNvSpPr/>
          <p:nvPr/>
        </p:nvSpPr>
        <p:spPr>
          <a:xfrm>
            <a:off x="1965140" y="1446097"/>
            <a:ext cx="1013531" cy="275572"/>
          </a:xfrm>
          <a:prstGeom prst="roundRect">
            <a:avLst>
              <a:gd name="adj" fmla="val 80000"/>
            </a:avLst>
          </a:prstGeom>
          <a:solidFill>
            <a:srgbClr val="3DA23D"/>
          </a:solidFill>
          <a:ln>
            <a:noFill/>
          </a:ln>
        </p:spPr>
        <p:txBody>
          <a:bodyPr spcFirstLastPara="1" wrap="square" lIns="56300" tIns="32525" rIns="56300" bIns="32525" anchor="ctr" anchorCtr="0">
            <a:noAutofit/>
          </a:bodyPr>
          <a:lstStyle/>
          <a:p>
            <a:pPr marL="0" marR="0" lvl="0" indent="0" algn="ctr" rtl="0">
              <a:lnSpc>
                <a:spcPct val="180000"/>
              </a:lnSpc>
              <a:spcBef>
                <a:spcPts val="0"/>
              </a:spcBef>
              <a:spcAft>
                <a:spcPts val="0"/>
              </a:spcAft>
              <a:buNone/>
            </a:pPr>
            <a:r>
              <a:rPr lang="en-US" sz="900">
                <a:solidFill>
                  <a:srgbClr val="FFFFFF"/>
                </a:solidFill>
                <a:latin typeface="Calibri"/>
                <a:ea typeface="Calibri"/>
                <a:cs typeface="Calibri"/>
                <a:sym typeface="Calibri"/>
              </a:rPr>
              <a:t>Data Extraction</a:t>
            </a:r>
            <a:endParaRPr sz="900">
              <a:solidFill>
                <a:schemeClr val="dk1"/>
              </a:solidFill>
              <a:latin typeface="Calibri"/>
              <a:ea typeface="Calibri"/>
              <a:cs typeface="Calibri"/>
              <a:sym typeface="Calibri"/>
            </a:endParaRPr>
          </a:p>
        </p:txBody>
      </p:sp>
      <p:cxnSp>
        <p:nvCxnSpPr>
          <p:cNvPr id="504" name="Google Shape;504;p23"/>
          <p:cNvCxnSpPr/>
          <p:nvPr/>
        </p:nvCxnSpPr>
        <p:spPr>
          <a:xfrm rot="5400000">
            <a:off x="1775237" y="4088795"/>
            <a:ext cx="275284" cy="0"/>
          </a:xfrm>
          <a:prstGeom prst="straightConnector1">
            <a:avLst/>
          </a:prstGeom>
          <a:solidFill>
            <a:srgbClr val="F7F9F9"/>
          </a:solidFill>
          <a:ln w="21150" cap="flat" cmpd="sng">
            <a:solidFill>
              <a:srgbClr val="1013E8"/>
            </a:solidFill>
            <a:prstDash val="solid"/>
            <a:round/>
            <a:headEnd type="none" w="sm" len="sm"/>
            <a:tailEnd type="triangle" w="med" len="med"/>
          </a:ln>
        </p:spPr>
      </p:cxnSp>
      <p:cxnSp>
        <p:nvCxnSpPr>
          <p:cNvPr id="505" name="Google Shape;505;p23"/>
          <p:cNvCxnSpPr/>
          <p:nvPr/>
        </p:nvCxnSpPr>
        <p:spPr>
          <a:xfrm rot="10800000">
            <a:off x="2186162" y="3693571"/>
            <a:ext cx="274796" cy="0"/>
          </a:xfrm>
          <a:prstGeom prst="straightConnector1">
            <a:avLst/>
          </a:prstGeom>
          <a:solidFill>
            <a:srgbClr val="F7F9F9"/>
          </a:solidFill>
          <a:ln w="21150" cap="flat" cmpd="sng">
            <a:solidFill>
              <a:srgbClr val="3DA23D"/>
            </a:solidFill>
            <a:prstDash val="solid"/>
            <a:round/>
            <a:headEnd type="none" w="sm" len="sm"/>
            <a:tailEnd type="triangle" w="med" len="med"/>
          </a:ln>
        </p:spPr>
      </p:cxnSp>
      <p:sp>
        <p:nvSpPr>
          <p:cNvPr id="506" name="Google Shape;506;p23"/>
          <p:cNvSpPr/>
          <p:nvPr/>
        </p:nvSpPr>
        <p:spPr>
          <a:xfrm>
            <a:off x="3916188" y="4792742"/>
            <a:ext cx="914400" cy="240023"/>
          </a:xfrm>
          <a:prstGeom prst="rect">
            <a:avLst/>
          </a:prstGeom>
          <a:noFill/>
          <a:ln>
            <a:noFill/>
          </a:ln>
        </p:spPr>
        <p:txBody>
          <a:bodyPr spcFirstLastPara="1" wrap="square" lIns="0" tIns="0" rIns="0" bIns="0" anchor="t" anchorCtr="0">
            <a:spAutoFit/>
          </a:bodyPr>
          <a:lstStyle/>
          <a:p>
            <a:pPr marL="0" marR="0" lvl="0" indent="0" algn="l" rtl="0">
              <a:lnSpc>
                <a:spcPct val="171818"/>
              </a:lnSpc>
              <a:spcBef>
                <a:spcPts val="0"/>
              </a:spcBef>
              <a:spcAft>
                <a:spcPts val="0"/>
              </a:spcAft>
              <a:buNone/>
            </a:pPr>
            <a:r>
              <a:rPr lang="en-US" sz="1100" b="1">
                <a:solidFill>
                  <a:srgbClr val="444444"/>
                </a:solidFill>
                <a:latin typeface="Arial"/>
                <a:ea typeface="Arial"/>
                <a:cs typeface="Arial"/>
                <a:sym typeface="Arial"/>
              </a:rPr>
              <a:t>USER 2</a:t>
            </a:r>
            <a:endParaRPr sz="1050">
              <a:solidFill>
                <a:schemeClr val="dk1"/>
              </a:solidFill>
              <a:latin typeface="Calibri"/>
              <a:ea typeface="Calibri"/>
              <a:cs typeface="Calibri"/>
              <a:sym typeface="Calibri"/>
            </a:endParaRPr>
          </a:p>
        </p:txBody>
      </p:sp>
      <p:sp>
        <p:nvSpPr>
          <p:cNvPr id="507" name="Google Shape;507;p23"/>
          <p:cNvSpPr/>
          <p:nvPr/>
        </p:nvSpPr>
        <p:spPr>
          <a:xfrm>
            <a:off x="5354791" y="4792742"/>
            <a:ext cx="914400" cy="240023"/>
          </a:xfrm>
          <a:prstGeom prst="rect">
            <a:avLst/>
          </a:prstGeom>
          <a:noFill/>
          <a:ln>
            <a:noFill/>
          </a:ln>
        </p:spPr>
        <p:txBody>
          <a:bodyPr spcFirstLastPara="1" wrap="square" lIns="0" tIns="0" rIns="0" bIns="0" anchor="t" anchorCtr="0">
            <a:spAutoFit/>
          </a:bodyPr>
          <a:lstStyle/>
          <a:p>
            <a:pPr marL="0" marR="0" lvl="0" indent="0" algn="l" rtl="0">
              <a:lnSpc>
                <a:spcPct val="171818"/>
              </a:lnSpc>
              <a:spcBef>
                <a:spcPts val="0"/>
              </a:spcBef>
              <a:spcAft>
                <a:spcPts val="0"/>
              </a:spcAft>
              <a:buNone/>
            </a:pPr>
            <a:r>
              <a:rPr lang="en-US" sz="1100" b="1">
                <a:solidFill>
                  <a:srgbClr val="444444"/>
                </a:solidFill>
                <a:latin typeface="Arial"/>
                <a:ea typeface="Arial"/>
                <a:cs typeface="Arial"/>
                <a:sym typeface="Arial"/>
              </a:rPr>
              <a:t>USER 3</a:t>
            </a:r>
            <a:endParaRPr sz="1050">
              <a:solidFill>
                <a:schemeClr val="dk1"/>
              </a:solidFill>
              <a:latin typeface="Calibri"/>
              <a:ea typeface="Calibri"/>
              <a:cs typeface="Calibri"/>
              <a:sym typeface="Calibri"/>
            </a:endParaRPr>
          </a:p>
        </p:txBody>
      </p:sp>
      <p:sp>
        <p:nvSpPr>
          <p:cNvPr id="508" name="Google Shape;508;p23"/>
          <p:cNvSpPr/>
          <p:nvPr/>
        </p:nvSpPr>
        <p:spPr>
          <a:xfrm>
            <a:off x="7375308" y="4796812"/>
            <a:ext cx="914400" cy="240030"/>
          </a:xfrm>
          <a:prstGeom prst="rect">
            <a:avLst/>
          </a:prstGeom>
          <a:noFill/>
          <a:ln>
            <a:noFill/>
          </a:ln>
        </p:spPr>
        <p:txBody>
          <a:bodyPr spcFirstLastPara="1" wrap="square" lIns="0" tIns="0" rIns="0" bIns="0" anchor="t" anchorCtr="0">
            <a:spAutoFit/>
          </a:bodyPr>
          <a:lstStyle/>
          <a:p>
            <a:pPr marL="0" marR="0" lvl="0" indent="0" algn="l" rtl="0">
              <a:lnSpc>
                <a:spcPct val="171818"/>
              </a:lnSpc>
              <a:spcBef>
                <a:spcPts val="0"/>
              </a:spcBef>
              <a:spcAft>
                <a:spcPts val="0"/>
              </a:spcAft>
              <a:buNone/>
            </a:pPr>
            <a:r>
              <a:rPr lang="en-US" sz="1100" b="1">
                <a:solidFill>
                  <a:srgbClr val="444444"/>
                </a:solidFill>
                <a:latin typeface="Arial"/>
                <a:ea typeface="Arial"/>
                <a:cs typeface="Arial"/>
                <a:sym typeface="Arial"/>
              </a:rPr>
              <a:t>USER N</a:t>
            </a:r>
            <a:endParaRPr sz="105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4"/>
        <p:cNvGrpSpPr/>
        <p:nvPr/>
      </p:nvGrpSpPr>
      <p:grpSpPr>
        <a:xfrm>
          <a:off x="0" y="0"/>
          <a:ext cx="0" cy="0"/>
          <a:chOff x="0" y="0"/>
          <a:chExt cx="0" cy="0"/>
        </a:xfrm>
      </p:grpSpPr>
      <p:sp>
        <p:nvSpPr>
          <p:cNvPr id="515" name="Google Shape;515;p24"/>
          <p:cNvSpPr/>
          <p:nvPr/>
        </p:nvSpPr>
        <p:spPr>
          <a:xfrm>
            <a:off x="6184267" y="1259799"/>
            <a:ext cx="2827709" cy="3590549"/>
          </a:xfrm>
          <a:prstGeom prst="roundRect">
            <a:avLst>
              <a:gd name="adj" fmla="val -32337"/>
            </a:avLst>
          </a:prstGeom>
          <a:solidFill>
            <a:srgbClr val="1064B7">
              <a:alpha val="22745"/>
            </a:srgbClr>
          </a:solidFill>
          <a:ln>
            <a:noFill/>
          </a:ln>
        </p:spPr>
        <p:txBody>
          <a:bodyPr spcFirstLastPara="1" wrap="square" lIns="157075" tIns="423875" rIns="157075" bIns="423875"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sp>
        <p:nvSpPr>
          <p:cNvPr id="516" name="Google Shape;516;p24"/>
          <p:cNvSpPr/>
          <p:nvPr/>
        </p:nvSpPr>
        <p:spPr>
          <a:xfrm>
            <a:off x="188520" y="1148814"/>
            <a:ext cx="2827709" cy="3803437"/>
          </a:xfrm>
          <a:prstGeom prst="roundRect">
            <a:avLst>
              <a:gd name="adj" fmla="val -32337"/>
            </a:avLst>
          </a:pr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4"/>
          <p:cNvSpPr/>
          <p:nvPr/>
        </p:nvSpPr>
        <p:spPr>
          <a:xfrm>
            <a:off x="188520" y="1230547"/>
            <a:ext cx="2827709" cy="3590549"/>
          </a:xfrm>
          <a:prstGeom prst="roundRect">
            <a:avLst>
              <a:gd name="adj" fmla="val -32337"/>
            </a:avLst>
          </a:prstGeom>
          <a:solidFill>
            <a:srgbClr val="1064B7">
              <a:alpha val="22745"/>
            </a:srgbClr>
          </a:solidFill>
          <a:ln>
            <a:noFill/>
          </a:ln>
        </p:spPr>
        <p:txBody>
          <a:bodyPr spcFirstLastPara="1" wrap="square" lIns="157075" tIns="423875" rIns="157075" bIns="423875"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cxnSp>
        <p:nvCxnSpPr>
          <p:cNvPr id="518" name="Google Shape;518;p24"/>
          <p:cNvCxnSpPr/>
          <p:nvPr/>
        </p:nvCxnSpPr>
        <p:spPr>
          <a:xfrm rot="-5400000">
            <a:off x="1282700" y="3048475"/>
            <a:ext cx="3641913" cy="0"/>
          </a:xfrm>
          <a:prstGeom prst="straightConnector1">
            <a:avLst/>
          </a:prstGeom>
          <a:solidFill>
            <a:srgbClr val="F7F9F9"/>
          </a:solidFill>
          <a:ln w="21150" cap="flat" cmpd="sng">
            <a:solidFill>
              <a:srgbClr val="111111"/>
            </a:solidFill>
            <a:prstDash val="solid"/>
            <a:round/>
            <a:headEnd type="none" w="sm" len="sm"/>
            <a:tailEnd type="none" w="sm" len="sm"/>
          </a:ln>
        </p:spPr>
      </p:cxnSp>
      <p:cxnSp>
        <p:nvCxnSpPr>
          <p:cNvPr id="519" name="Google Shape;519;p24"/>
          <p:cNvCxnSpPr/>
          <p:nvPr/>
        </p:nvCxnSpPr>
        <p:spPr>
          <a:xfrm rot="-5400000">
            <a:off x="4227090" y="3023239"/>
            <a:ext cx="3696401" cy="0"/>
          </a:xfrm>
          <a:prstGeom prst="straightConnector1">
            <a:avLst/>
          </a:prstGeom>
          <a:solidFill>
            <a:srgbClr val="F7F9F9"/>
          </a:solidFill>
          <a:ln w="21150" cap="flat" cmpd="sng">
            <a:solidFill>
              <a:srgbClr val="111111"/>
            </a:solidFill>
            <a:prstDash val="solid"/>
            <a:round/>
            <a:headEnd type="none" w="sm" len="sm"/>
            <a:tailEnd type="none" w="sm" len="sm"/>
          </a:ln>
        </p:spPr>
      </p:cxnSp>
      <p:sp>
        <p:nvSpPr>
          <p:cNvPr id="520" name="Google Shape;520;p24"/>
          <p:cNvSpPr/>
          <p:nvPr/>
        </p:nvSpPr>
        <p:spPr>
          <a:xfrm>
            <a:off x="476250" y="476250"/>
            <a:ext cx="3657600" cy="533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1">
                <a:solidFill>
                  <a:srgbClr val="111111"/>
                </a:solidFill>
                <a:latin typeface="Arimo"/>
                <a:ea typeface="Arimo"/>
                <a:cs typeface="Arimo"/>
                <a:sym typeface="Arimo"/>
              </a:rPr>
              <a:t>IMPLEMENTATION </a:t>
            </a:r>
            <a:endParaRPr sz="3000">
              <a:solidFill>
                <a:schemeClr val="dk1"/>
              </a:solidFill>
              <a:latin typeface="Calibri"/>
              <a:ea typeface="Calibri"/>
              <a:cs typeface="Calibri"/>
              <a:sym typeface="Calibri"/>
            </a:endParaRPr>
          </a:p>
        </p:txBody>
      </p:sp>
      <p:sp>
        <p:nvSpPr>
          <p:cNvPr id="521" name="Google Shape;521;p24"/>
          <p:cNvSpPr/>
          <p:nvPr/>
        </p:nvSpPr>
        <p:spPr>
          <a:xfrm>
            <a:off x="497288" y="1348605"/>
            <a:ext cx="2246498" cy="493783"/>
          </a:xfrm>
          <a:prstGeom prst="roundRect">
            <a:avLst>
              <a:gd name="adj" fmla="val 20000"/>
            </a:avLst>
          </a:prstGeom>
          <a:solidFill>
            <a:srgbClr val="FFFFFF"/>
          </a:solidFill>
          <a:ln w="10575" cap="flat" cmpd="sng">
            <a:solidFill>
              <a:srgbClr val="111111"/>
            </a:solidFill>
            <a:prstDash val="solid"/>
            <a:round/>
            <a:headEnd type="none" w="sm" len="sm"/>
            <a:tailEnd type="none" w="sm" len="sm"/>
          </a:ln>
        </p:spPr>
        <p:txBody>
          <a:bodyPr spcFirstLastPara="1" wrap="square" lIns="124800" tIns="58275" rIns="124800" bIns="58275" anchor="ctr" anchorCtr="0">
            <a:noAutofit/>
          </a:bodyPr>
          <a:lstStyle/>
          <a:p>
            <a:pPr marL="0" marR="0" lvl="0" indent="0" algn="ctr" rtl="0">
              <a:lnSpc>
                <a:spcPct val="171818"/>
              </a:lnSpc>
              <a:spcBef>
                <a:spcPts val="0"/>
              </a:spcBef>
              <a:spcAft>
                <a:spcPts val="0"/>
              </a:spcAft>
              <a:buNone/>
            </a:pPr>
            <a:r>
              <a:rPr lang="en-US" sz="1100">
                <a:solidFill>
                  <a:srgbClr val="111111"/>
                </a:solidFill>
                <a:latin typeface="Arimo"/>
                <a:ea typeface="Arimo"/>
                <a:cs typeface="Arimo"/>
                <a:sym typeface="Arimo"/>
              </a:rPr>
              <a:t>DATA COLLECTION</a:t>
            </a:r>
            <a:endParaRPr sz="1050">
              <a:solidFill>
                <a:schemeClr val="dk1"/>
              </a:solidFill>
              <a:latin typeface="Calibri"/>
              <a:ea typeface="Calibri"/>
              <a:cs typeface="Calibri"/>
              <a:sym typeface="Calibri"/>
            </a:endParaRPr>
          </a:p>
        </p:txBody>
      </p:sp>
      <p:sp>
        <p:nvSpPr>
          <p:cNvPr id="522" name="Google Shape;522;p24"/>
          <p:cNvSpPr/>
          <p:nvPr/>
        </p:nvSpPr>
        <p:spPr>
          <a:xfrm>
            <a:off x="481135" y="3518412"/>
            <a:ext cx="2262652" cy="1206536"/>
          </a:xfrm>
          <a:prstGeom prst="roundRect">
            <a:avLst>
              <a:gd name="adj" fmla="val 20000"/>
            </a:avLst>
          </a:prstGeom>
          <a:solidFill>
            <a:srgbClr val="FFFFFF"/>
          </a:solidFill>
          <a:ln w="10575" cap="flat" cmpd="sng">
            <a:solidFill>
              <a:srgbClr val="111111"/>
            </a:solidFill>
            <a:prstDash val="solid"/>
            <a:round/>
            <a:headEnd type="none" w="sm" len="sm"/>
            <a:tailEnd type="none" w="sm" len="sm"/>
          </a:ln>
        </p:spPr>
        <p:txBody>
          <a:bodyPr spcFirstLastPara="1" wrap="square" lIns="125700" tIns="146200" rIns="125700" bIns="146200" anchor="ctr" anchorCtr="0">
            <a:noAutofit/>
          </a:bodyPr>
          <a:lstStyle/>
          <a:p>
            <a:pPr marL="0" marR="0" lvl="0" indent="0" algn="ctr" rtl="0">
              <a:lnSpc>
                <a:spcPct val="171818"/>
              </a:lnSpc>
              <a:spcBef>
                <a:spcPts val="0"/>
              </a:spcBef>
              <a:spcAft>
                <a:spcPts val="0"/>
              </a:spcAft>
              <a:buNone/>
            </a:pPr>
            <a:r>
              <a:rPr lang="en-US" sz="1000" b="1" dirty="0">
                <a:solidFill>
                  <a:srgbClr val="111111"/>
                </a:solidFill>
                <a:latin typeface="Arimo"/>
                <a:ea typeface="Arimo"/>
                <a:cs typeface="Arimo"/>
                <a:sym typeface="Arimo"/>
              </a:rPr>
              <a:t>Speeding </a:t>
            </a:r>
            <a:endParaRPr sz="1000" dirty="0">
              <a:solidFill>
                <a:schemeClr val="dk1"/>
              </a:solidFill>
              <a:latin typeface="Calibri"/>
              <a:ea typeface="Calibri"/>
              <a:cs typeface="Calibri"/>
              <a:sym typeface="Calibri"/>
            </a:endParaRPr>
          </a:p>
          <a:p>
            <a:pPr marL="0" marR="0" lvl="0" indent="0" algn="ctr" rtl="0">
              <a:lnSpc>
                <a:spcPct val="171818"/>
              </a:lnSpc>
              <a:spcBef>
                <a:spcPts val="0"/>
              </a:spcBef>
              <a:spcAft>
                <a:spcPts val="0"/>
              </a:spcAft>
              <a:buNone/>
            </a:pPr>
            <a:r>
              <a:rPr lang="en-US" sz="1000" b="1" dirty="0">
                <a:solidFill>
                  <a:srgbClr val="111111"/>
                </a:solidFill>
                <a:latin typeface="Arimo"/>
                <a:ea typeface="Arimo"/>
                <a:cs typeface="Arimo"/>
                <a:sym typeface="Arimo"/>
              </a:rPr>
              <a:t>Rapid Acceleration</a:t>
            </a:r>
            <a:endParaRPr sz="1000" dirty="0">
              <a:solidFill>
                <a:schemeClr val="dk1"/>
              </a:solidFill>
              <a:latin typeface="Calibri"/>
              <a:ea typeface="Calibri"/>
              <a:cs typeface="Calibri"/>
              <a:sym typeface="Calibri"/>
            </a:endParaRPr>
          </a:p>
          <a:p>
            <a:pPr marL="0" marR="0" lvl="0" indent="0" algn="ctr" rtl="0">
              <a:lnSpc>
                <a:spcPct val="171818"/>
              </a:lnSpc>
              <a:spcBef>
                <a:spcPts val="0"/>
              </a:spcBef>
              <a:spcAft>
                <a:spcPts val="0"/>
              </a:spcAft>
              <a:buNone/>
            </a:pPr>
            <a:r>
              <a:rPr lang="en-US" sz="1000" b="1" dirty="0">
                <a:solidFill>
                  <a:srgbClr val="111111"/>
                </a:solidFill>
                <a:latin typeface="Arimo"/>
                <a:ea typeface="Arimo"/>
                <a:cs typeface="Arimo"/>
                <a:sym typeface="Arimo"/>
              </a:rPr>
              <a:t>Hard braking</a:t>
            </a:r>
            <a:endParaRPr sz="1000" dirty="0">
              <a:solidFill>
                <a:schemeClr val="dk1"/>
              </a:solidFill>
              <a:latin typeface="Calibri"/>
              <a:ea typeface="Calibri"/>
              <a:cs typeface="Calibri"/>
              <a:sym typeface="Calibri"/>
            </a:endParaRPr>
          </a:p>
          <a:p>
            <a:pPr marL="0" marR="0" lvl="0" indent="0" algn="ctr" rtl="0">
              <a:lnSpc>
                <a:spcPct val="171818"/>
              </a:lnSpc>
              <a:spcBef>
                <a:spcPts val="0"/>
              </a:spcBef>
              <a:spcAft>
                <a:spcPts val="0"/>
              </a:spcAft>
              <a:buNone/>
            </a:pPr>
            <a:r>
              <a:rPr lang="en-US" sz="1000" b="1" dirty="0">
                <a:solidFill>
                  <a:srgbClr val="111111"/>
                </a:solidFill>
                <a:latin typeface="Arimo"/>
                <a:ea typeface="Arimo"/>
                <a:cs typeface="Arimo"/>
                <a:sym typeface="Arimo"/>
              </a:rPr>
              <a:t>Phone use</a:t>
            </a:r>
            <a:endParaRPr sz="1000" dirty="0">
              <a:solidFill>
                <a:schemeClr val="dk1"/>
              </a:solidFill>
              <a:latin typeface="Calibri"/>
              <a:ea typeface="Calibri"/>
              <a:cs typeface="Calibri"/>
              <a:sym typeface="Calibri"/>
            </a:endParaRPr>
          </a:p>
          <a:p>
            <a:pPr marL="0" marR="0" lvl="0" indent="0" algn="ctr" rtl="0">
              <a:lnSpc>
                <a:spcPct val="171818"/>
              </a:lnSpc>
              <a:spcBef>
                <a:spcPts val="0"/>
              </a:spcBef>
              <a:spcAft>
                <a:spcPts val="0"/>
              </a:spcAft>
              <a:buNone/>
            </a:pPr>
            <a:r>
              <a:rPr lang="en-US" sz="1000" b="1" dirty="0">
                <a:solidFill>
                  <a:srgbClr val="111111"/>
                </a:solidFill>
                <a:latin typeface="Arimo"/>
                <a:ea typeface="Arimo"/>
                <a:cs typeface="Arimo"/>
                <a:sym typeface="Arimo"/>
              </a:rPr>
              <a:t>Time &amp; location</a:t>
            </a:r>
            <a:endParaRPr sz="1000" dirty="0">
              <a:solidFill>
                <a:schemeClr val="dk1"/>
              </a:solidFill>
              <a:latin typeface="Calibri"/>
              <a:ea typeface="Calibri"/>
              <a:cs typeface="Calibri"/>
              <a:sym typeface="Calibri"/>
            </a:endParaRPr>
          </a:p>
        </p:txBody>
      </p:sp>
      <p:sp>
        <p:nvSpPr>
          <p:cNvPr id="523" name="Google Shape;523;p24"/>
          <p:cNvSpPr/>
          <p:nvPr/>
        </p:nvSpPr>
        <p:spPr>
          <a:xfrm>
            <a:off x="3160154" y="1259799"/>
            <a:ext cx="2827709" cy="3590549"/>
          </a:xfrm>
          <a:prstGeom prst="roundRect">
            <a:avLst>
              <a:gd name="adj" fmla="val -32337"/>
            </a:avLst>
          </a:prstGeom>
          <a:solidFill>
            <a:srgbClr val="1064B7">
              <a:alpha val="22745"/>
            </a:srgbClr>
          </a:solidFill>
          <a:ln>
            <a:noFill/>
          </a:ln>
        </p:spPr>
        <p:txBody>
          <a:bodyPr spcFirstLastPara="1" wrap="square" lIns="157075" tIns="423875" rIns="157075" bIns="423875"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sp>
        <p:nvSpPr>
          <p:cNvPr id="524" name="Google Shape;524;p24"/>
          <p:cNvSpPr/>
          <p:nvPr/>
        </p:nvSpPr>
        <p:spPr>
          <a:xfrm>
            <a:off x="3450759" y="1350613"/>
            <a:ext cx="2246498" cy="493783"/>
          </a:xfrm>
          <a:prstGeom prst="roundRect">
            <a:avLst>
              <a:gd name="adj" fmla="val 20000"/>
            </a:avLst>
          </a:prstGeom>
          <a:solidFill>
            <a:srgbClr val="FFFFFF"/>
          </a:solidFill>
          <a:ln w="10575" cap="flat" cmpd="sng">
            <a:solidFill>
              <a:srgbClr val="111111"/>
            </a:solidFill>
            <a:prstDash val="solid"/>
            <a:round/>
            <a:headEnd type="none" w="sm" len="sm"/>
            <a:tailEnd type="none" w="sm" len="sm"/>
          </a:ln>
        </p:spPr>
        <p:txBody>
          <a:bodyPr spcFirstLastPara="1" wrap="square" lIns="124800" tIns="58275" rIns="124800" bIns="58275" anchor="ctr" anchorCtr="0">
            <a:noAutofit/>
          </a:bodyPr>
          <a:lstStyle/>
          <a:p>
            <a:pPr marL="0" marR="0" lvl="0" indent="0" algn="ctr" rtl="0">
              <a:lnSpc>
                <a:spcPct val="171818"/>
              </a:lnSpc>
              <a:spcBef>
                <a:spcPts val="0"/>
              </a:spcBef>
              <a:spcAft>
                <a:spcPts val="0"/>
              </a:spcAft>
              <a:buNone/>
            </a:pPr>
            <a:r>
              <a:rPr lang="en-US" sz="1100">
                <a:solidFill>
                  <a:srgbClr val="111111"/>
                </a:solidFill>
                <a:latin typeface="Arimo"/>
                <a:ea typeface="Arimo"/>
                <a:cs typeface="Arimo"/>
                <a:sym typeface="Arimo"/>
              </a:rPr>
              <a:t>COLLABORATION WITH GOVT</a:t>
            </a:r>
            <a:endParaRPr sz="1050">
              <a:solidFill>
                <a:schemeClr val="dk1"/>
              </a:solidFill>
              <a:latin typeface="Calibri"/>
              <a:ea typeface="Calibri"/>
              <a:cs typeface="Calibri"/>
              <a:sym typeface="Calibri"/>
            </a:endParaRPr>
          </a:p>
        </p:txBody>
      </p:sp>
      <p:pic>
        <p:nvPicPr>
          <p:cNvPr id="525" name="Google Shape;525;p24" descr="https://pitch-assets-ccb95893-de3f-4266-973c-20049231b248.s3.eu-west-1.amazonaws.com/9cc55684-5b1d-43b5-8051-f45aa2e0a496?pitch-bytes=837739&amp;pitch-content-type=image%2Fpng"/>
          <p:cNvPicPr preferRelativeResize="0"/>
          <p:nvPr/>
        </p:nvPicPr>
        <p:blipFill rotWithShape="1">
          <a:blip r:embed="rId3">
            <a:alphaModFix/>
          </a:blip>
          <a:srcRect/>
          <a:stretch/>
        </p:blipFill>
        <p:spPr>
          <a:xfrm>
            <a:off x="3342574" y="2077831"/>
            <a:ext cx="2463143" cy="1289045"/>
          </a:xfrm>
          <a:prstGeom prst="rect">
            <a:avLst/>
          </a:prstGeom>
          <a:noFill/>
          <a:ln>
            <a:noFill/>
          </a:ln>
        </p:spPr>
      </p:pic>
      <p:pic>
        <p:nvPicPr>
          <p:cNvPr id="526" name="Google Shape;526;p24" descr="https://pitch-assets-ccb95893-de3f-4266-973c-20049231b248.s3.eu-west-1.amazonaws.com/d6f2197b-791c-4e50-9a5d-6ff5a50e8ddb?pitch-bytes=12015&amp;pitch-content-type=image%2Fpng"/>
          <p:cNvPicPr preferRelativeResize="0"/>
          <p:nvPr/>
        </p:nvPicPr>
        <p:blipFill rotWithShape="1">
          <a:blip r:embed="rId4">
            <a:alphaModFix/>
          </a:blip>
          <a:srcRect/>
          <a:stretch/>
        </p:blipFill>
        <p:spPr>
          <a:xfrm>
            <a:off x="3514466" y="3368416"/>
            <a:ext cx="2124964" cy="1437476"/>
          </a:xfrm>
          <a:prstGeom prst="rect">
            <a:avLst/>
          </a:prstGeom>
          <a:noFill/>
          <a:ln>
            <a:noFill/>
          </a:ln>
        </p:spPr>
      </p:pic>
      <p:sp>
        <p:nvSpPr>
          <p:cNvPr id="527" name="Google Shape;527;p24"/>
          <p:cNvSpPr/>
          <p:nvPr/>
        </p:nvSpPr>
        <p:spPr>
          <a:xfrm>
            <a:off x="6422392" y="1352621"/>
            <a:ext cx="2246498" cy="493783"/>
          </a:xfrm>
          <a:prstGeom prst="roundRect">
            <a:avLst>
              <a:gd name="adj" fmla="val 20000"/>
            </a:avLst>
          </a:prstGeom>
          <a:solidFill>
            <a:srgbClr val="FFFFFF"/>
          </a:solidFill>
          <a:ln w="10575" cap="flat" cmpd="sng">
            <a:solidFill>
              <a:srgbClr val="111111"/>
            </a:solidFill>
            <a:prstDash val="solid"/>
            <a:round/>
            <a:headEnd type="none" w="sm" len="sm"/>
            <a:tailEnd type="none" w="sm" len="sm"/>
          </a:ln>
        </p:spPr>
        <p:txBody>
          <a:bodyPr spcFirstLastPara="1" wrap="square" lIns="124800" tIns="58275" rIns="124800" bIns="58275" anchor="ctr" anchorCtr="0">
            <a:noAutofit/>
          </a:bodyPr>
          <a:lstStyle/>
          <a:p>
            <a:pPr marL="0" marR="0" lvl="0" indent="0" algn="ctr" rtl="0">
              <a:lnSpc>
                <a:spcPct val="171818"/>
              </a:lnSpc>
              <a:spcBef>
                <a:spcPts val="0"/>
              </a:spcBef>
              <a:spcAft>
                <a:spcPts val="0"/>
              </a:spcAft>
              <a:buNone/>
            </a:pPr>
            <a:r>
              <a:rPr lang="en-US" sz="1100">
                <a:solidFill>
                  <a:srgbClr val="111111"/>
                </a:solidFill>
                <a:latin typeface="Arimo"/>
                <a:ea typeface="Arimo"/>
                <a:cs typeface="Arimo"/>
                <a:sym typeface="Arimo"/>
              </a:rPr>
              <a:t>INTEGRATION WITH GOOGLE MAPS</a:t>
            </a:r>
            <a:endParaRPr sz="1050">
              <a:solidFill>
                <a:schemeClr val="dk1"/>
              </a:solidFill>
              <a:latin typeface="Calibri"/>
              <a:ea typeface="Calibri"/>
              <a:cs typeface="Calibri"/>
              <a:sym typeface="Calibri"/>
            </a:endParaRPr>
          </a:p>
        </p:txBody>
      </p:sp>
      <p:pic>
        <p:nvPicPr>
          <p:cNvPr id="528" name="Google Shape;528;p24" descr="https://images.unsplash.com/photo-1586449480537-3a22cf98b04c?crop=entropy&amp;cs=tinysrgb&amp;fit=max&amp;fm=jpg&amp;ixid=M3wyMTIyMnwwfDF8c2VhcmNofDh8fGdvb2dsZSUyMG1hcHN8ZW58MHx8fHwxNzA4NjQzMjI3fDA&amp;ixlib=rb-4.0.3&amp;q=80&amp;w=1080"/>
          <p:cNvPicPr preferRelativeResize="0"/>
          <p:nvPr/>
        </p:nvPicPr>
        <p:blipFill rotWithShape="1">
          <a:blip r:embed="rId5">
            <a:alphaModFix/>
          </a:blip>
          <a:srcRect/>
          <a:stretch/>
        </p:blipFill>
        <p:spPr>
          <a:xfrm>
            <a:off x="6426101" y="1987341"/>
            <a:ext cx="2339192" cy="1559462"/>
          </a:xfrm>
          <a:prstGeom prst="rect">
            <a:avLst/>
          </a:prstGeom>
          <a:noFill/>
          <a:ln>
            <a:noFill/>
          </a:ln>
        </p:spPr>
      </p:pic>
      <p:pic>
        <p:nvPicPr>
          <p:cNvPr id="529" name="Google Shape;529;p24" descr="https://pitch-assets-ccb95893-de3f-4266-973c-20049231b248.s3.eu-west-1.amazonaws.com/07f9318e-a993-42fe-b4c1-3822a6bb6e43?pitch-bytes=28452&amp;pitch-content-type=image%2Fpng"/>
          <p:cNvPicPr preferRelativeResize="0"/>
          <p:nvPr/>
        </p:nvPicPr>
        <p:blipFill rotWithShape="1">
          <a:blip r:embed="rId6">
            <a:alphaModFix/>
          </a:blip>
          <a:srcRect/>
          <a:stretch/>
        </p:blipFill>
        <p:spPr>
          <a:xfrm>
            <a:off x="7025740" y="3668103"/>
            <a:ext cx="1142504" cy="1028700"/>
          </a:xfrm>
          <a:prstGeom prst="rect">
            <a:avLst/>
          </a:prstGeom>
          <a:noFill/>
          <a:ln>
            <a:noFill/>
          </a:ln>
        </p:spPr>
      </p:pic>
      <p:pic>
        <p:nvPicPr>
          <p:cNvPr id="530" name="Google Shape;530;p24" descr="https://images.unsplash.com/photo-1580910051074-3eb694886505?crop=entropy&amp;cs=tinysrgb&amp;fit=max&amp;fm=jpg&amp;ixid=M3wyMTIyMnwwfDF8c2VhcmNofDEwfHxwaG9uZXxlbnwwfHx8fDE3MDg1OTEzNjd8MA&amp;ixlib=rb-4.0.3&amp;q=80&amp;w=1080"/>
          <p:cNvPicPr preferRelativeResize="0"/>
          <p:nvPr/>
        </p:nvPicPr>
        <p:blipFill rotWithShape="1">
          <a:blip r:embed="rId7">
            <a:alphaModFix/>
          </a:blip>
          <a:srcRect l="30463" t="24396" r="32901" b="18541"/>
          <a:stretch/>
        </p:blipFill>
        <p:spPr>
          <a:xfrm>
            <a:off x="1228589" y="1984738"/>
            <a:ext cx="741537" cy="1442368"/>
          </a:xfrm>
          <a:prstGeom prst="rect">
            <a:avLst/>
          </a:prstGeom>
          <a:noFill/>
          <a:ln>
            <a:noFill/>
          </a:ln>
        </p:spPr>
      </p:pic>
      <p:pic>
        <p:nvPicPr>
          <p:cNvPr id="531" name="Google Shape;531;p24" descr="https://pitch-assets-ccb95893-de3f-4266-973c-20049231b248.s3.eu-west-1.amazonaws.com/95fa6eb1-d15b-4e3b-a6b1-83ea0aa5e4fb?pitch-bytes=129634&amp;pitch-content-type=image%2Fpng"/>
          <p:cNvPicPr preferRelativeResize="0"/>
          <p:nvPr/>
        </p:nvPicPr>
        <p:blipFill rotWithShape="1">
          <a:blip r:embed="rId8">
            <a:alphaModFix/>
          </a:blip>
          <a:srcRect l="18186" r="16426"/>
          <a:stretch/>
        </p:blipFill>
        <p:spPr>
          <a:xfrm>
            <a:off x="1127641" y="1879063"/>
            <a:ext cx="1012238" cy="154804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7"/>
        <p:cNvGrpSpPr/>
        <p:nvPr/>
      </p:nvGrpSpPr>
      <p:grpSpPr>
        <a:xfrm>
          <a:off x="0" y="0"/>
          <a:ext cx="0" cy="0"/>
          <a:chOff x="0" y="0"/>
          <a:chExt cx="0" cy="0"/>
        </a:xfrm>
      </p:grpSpPr>
      <p:cxnSp>
        <p:nvCxnSpPr>
          <p:cNvPr id="538" name="Google Shape;538;p25"/>
          <p:cNvCxnSpPr/>
          <p:nvPr/>
        </p:nvCxnSpPr>
        <p:spPr>
          <a:xfrm rot="-5400000">
            <a:off x="4224518" y="2952861"/>
            <a:ext cx="3430494" cy="0"/>
          </a:xfrm>
          <a:prstGeom prst="straightConnector1">
            <a:avLst/>
          </a:prstGeom>
          <a:solidFill>
            <a:srgbClr val="F7F9F9"/>
          </a:solidFill>
          <a:ln w="21150" cap="flat" cmpd="sng">
            <a:solidFill>
              <a:srgbClr val="1064B7"/>
            </a:solidFill>
            <a:prstDash val="solid"/>
            <a:round/>
            <a:headEnd type="none" w="sm" len="sm"/>
            <a:tailEnd type="none" w="sm" len="sm"/>
          </a:ln>
        </p:spPr>
      </p:cxnSp>
      <p:sp>
        <p:nvSpPr>
          <p:cNvPr id="539" name="Google Shape;539;p25"/>
          <p:cNvSpPr/>
          <p:nvPr/>
        </p:nvSpPr>
        <p:spPr>
          <a:xfrm>
            <a:off x="6350917" y="1528012"/>
            <a:ext cx="2399328" cy="613272"/>
          </a:xfrm>
          <a:prstGeom prst="roundRect">
            <a:avLst>
              <a:gd name="adj" fmla="val 20000"/>
            </a:avLst>
          </a:prstGeom>
          <a:solidFill>
            <a:srgbClr val="1064B7">
              <a:alpha val="82745"/>
            </a:srgbClr>
          </a:solidFill>
          <a:ln w="9525" cap="flat" cmpd="sng">
            <a:solidFill>
              <a:srgbClr val="FFFFFF">
                <a:alpha val="82745"/>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5"/>
          <p:cNvSpPr/>
          <p:nvPr/>
        </p:nvSpPr>
        <p:spPr>
          <a:xfrm>
            <a:off x="6477189" y="1594035"/>
            <a:ext cx="2743200" cy="480060"/>
          </a:xfrm>
          <a:prstGeom prst="rect">
            <a:avLst/>
          </a:prstGeom>
          <a:noFill/>
          <a:ln>
            <a:noFill/>
          </a:ln>
        </p:spPr>
        <p:txBody>
          <a:bodyPr spcFirstLastPara="1" wrap="square" lIns="0" tIns="0" rIns="0" bIns="0" anchor="t" anchorCtr="0">
            <a:noAutofit/>
          </a:bodyPr>
          <a:lstStyle/>
          <a:p>
            <a:pPr marL="0" marR="0" lvl="0" indent="0" algn="just" rtl="0">
              <a:lnSpc>
                <a:spcPct val="209999"/>
              </a:lnSpc>
              <a:spcBef>
                <a:spcPts val="0"/>
              </a:spcBef>
              <a:spcAft>
                <a:spcPts val="0"/>
              </a:spcAft>
              <a:buNone/>
            </a:pPr>
            <a:r>
              <a:rPr lang="en-US" sz="900" b="1">
                <a:solidFill>
                  <a:srgbClr val="FFFFFF"/>
                </a:solidFill>
                <a:latin typeface="Arial"/>
                <a:ea typeface="Arial"/>
                <a:cs typeface="Arial"/>
                <a:sym typeface="Arial"/>
              </a:rPr>
              <a:t>Statistic Sources: NYC green dividend</a:t>
            </a:r>
            <a:endParaRPr sz="1050">
              <a:solidFill>
                <a:schemeClr val="dk1"/>
              </a:solidFill>
              <a:latin typeface="Calibri"/>
              <a:ea typeface="Calibri"/>
              <a:cs typeface="Calibri"/>
              <a:sym typeface="Calibri"/>
            </a:endParaRPr>
          </a:p>
          <a:p>
            <a:pPr marL="0" marR="0" lvl="0" indent="0" algn="just" rtl="0">
              <a:lnSpc>
                <a:spcPct val="209999"/>
              </a:lnSpc>
              <a:spcBef>
                <a:spcPts val="0"/>
              </a:spcBef>
              <a:spcAft>
                <a:spcPts val="0"/>
              </a:spcAft>
              <a:buNone/>
            </a:pPr>
            <a:r>
              <a:rPr lang="en-US" sz="900" b="1">
                <a:solidFill>
                  <a:srgbClr val="FFFFFF"/>
                </a:solidFill>
                <a:latin typeface="Arial"/>
                <a:ea typeface="Arial"/>
                <a:cs typeface="Arial"/>
                <a:sym typeface="Arial"/>
              </a:rPr>
              <a:t>report &amp; NYC mobility report 2022</a:t>
            </a:r>
            <a:endParaRPr sz="1050">
              <a:solidFill>
                <a:schemeClr val="dk1"/>
              </a:solidFill>
              <a:latin typeface="Calibri"/>
              <a:ea typeface="Calibri"/>
              <a:cs typeface="Calibri"/>
              <a:sym typeface="Calibri"/>
            </a:endParaRPr>
          </a:p>
        </p:txBody>
      </p:sp>
      <p:cxnSp>
        <p:nvCxnSpPr>
          <p:cNvPr id="541" name="Google Shape;541;p25"/>
          <p:cNvCxnSpPr/>
          <p:nvPr/>
        </p:nvCxnSpPr>
        <p:spPr>
          <a:xfrm>
            <a:off x="5127838" y="1698374"/>
            <a:ext cx="1130459" cy="0"/>
          </a:xfrm>
          <a:prstGeom prst="straightConnector1">
            <a:avLst/>
          </a:prstGeom>
          <a:solidFill>
            <a:srgbClr val="F7F9F9"/>
          </a:solidFill>
          <a:ln w="21150" cap="flat" cmpd="sng">
            <a:solidFill>
              <a:srgbClr val="FF0000"/>
            </a:solidFill>
            <a:prstDash val="solid"/>
            <a:round/>
            <a:headEnd type="triangle" w="med" len="med"/>
            <a:tailEnd type="triangle" w="med" len="med"/>
          </a:ln>
        </p:spPr>
      </p:cxnSp>
      <p:cxnSp>
        <p:nvCxnSpPr>
          <p:cNvPr id="542" name="Google Shape;542;p25"/>
          <p:cNvCxnSpPr/>
          <p:nvPr/>
        </p:nvCxnSpPr>
        <p:spPr>
          <a:xfrm>
            <a:off x="5129846" y="1990988"/>
            <a:ext cx="1130459" cy="0"/>
          </a:xfrm>
          <a:prstGeom prst="straightConnector1">
            <a:avLst/>
          </a:prstGeom>
          <a:solidFill>
            <a:srgbClr val="F7F9F9"/>
          </a:solidFill>
          <a:ln w="21150" cap="flat" cmpd="sng">
            <a:solidFill>
              <a:srgbClr val="FF0000"/>
            </a:solidFill>
            <a:prstDash val="solid"/>
            <a:round/>
            <a:headEnd type="triangle" w="med" len="med"/>
            <a:tailEnd type="triangle" w="med" len="med"/>
          </a:ln>
        </p:spPr>
      </p:cxnSp>
      <p:pic>
        <p:nvPicPr>
          <p:cNvPr id="543" name="Google Shape;543;p25" descr="https://pitch-assets-ccb95893-de3f-4266-973c-20049231b248.s3.eu-west-1.amazonaws.com/fce8aa1c-bafb-45c5-a76b-0ba7beb12c73?pitch-bytes=34194&amp;pitch-content-type=image%2Fpng"/>
          <p:cNvPicPr preferRelativeResize="0"/>
          <p:nvPr/>
        </p:nvPicPr>
        <p:blipFill rotWithShape="1">
          <a:blip r:embed="rId3">
            <a:alphaModFix/>
          </a:blip>
          <a:srcRect b="454"/>
          <a:stretch/>
        </p:blipFill>
        <p:spPr>
          <a:xfrm>
            <a:off x="478226" y="1397747"/>
            <a:ext cx="4657411" cy="3107268"/>
          </a:xfrm>
          <a:prstGeom prst="rect">
            <a:avLst/>
          </a:prstGeom>
          <a:noFill/>
          <a:ln>
            <a:noFill/>
          </a:ln>
        </p:spPr>
      </p:pic>
      <p:cxnSp>
        <p:nvCxnSpPr>
          <p:cNvPr id="544" name="Google Shape;544;p25"/>
          <p:cNvCxnSpPr/>
          <p:nvPr/>
        </p:nvCxnSpPr>
        <p:spPr>
          <a:xfrm>
            <a:off x="5129846" y="2880967"/>
            <a:ext cx="1130459" cy="0"/>
          </a:xfrm>
          <a:prstGeom prst="straightConnector1">
            <a:avLst/>
          </a:prstGeom>
          <a:solidFill>
            <a:srgbClr val="F7F9F9"/>
          </a:solidFill>
          <a:ln w="21150" cap="flat" cmpd="sng">
            <a:solidFill>
              <a:srgbClr val="FF0000"/>
            </a:solidFill>
            <a:prstDash val="solid"/>
            <a:round/>
            <a:headEnd type="triangle" w="med" len="med"/>
            <a:tailEnd type="triangle" w="med" len="med"/>
          </a:ln>
        </p:spPr>
      </p:cxnSp>
      <p:cxnSp>
        <p:nvCxnSpPr>
          <p:cNvPr id="545" name="Google Shape;545;p25"/>
          <p:cNvCxnSpPr/>
          <p:nvPr/>
        </p:nvCxnSpPr>
        <p:spPr>
          <a:xfrm>
            <a:off x="5131854" y="3173581"/>
            <a:ext cx="1130459" cy="0"/>
          </a:xfrm>
          <a:prstGeom prst="straightConnector1">
            <a:avLst/>
          </a:prstGeom>
          <a:solidFill>
            <a:srgbClr val="F7F9F9"/>
          </a:solidFill>
          <a:ln w="21150" cap="flat" cmpd="sng">
            <a:solidFill>
              <a:srgbClr val="FF0000"/>
            </a:solidFill>
            <a:prstDash val="solid"/>
            <a:round/>
            <a:headEnd type="triangle" w="med" len="med"/>
            <a:tailEnd type="triangle" w="med" len="med"/>
          </a:ln>
        </p:spPr>
      </p:cxnSp>
      <p:sp>
        <p:nvSpPr>
          <p:cNvPr id="546" name="Google Shape;546;p25"/>
          <p:cNvSpPr/>
          <p:nvPr/>
        </p:nvSpPr>
        <p:spPr>
          <a:xfrm>
            <a:off x="6387572" y="2830163"/>
            <a:ext cx="2399328" cy="349911"/>
          </a:xfrm>
          <a:prstGeom prst="roundRect">
            <a:avLst>
              <a:gd name="adj" fmla="val 20000"/>
            </a:avLst>
          </a:prstGeom>
          <a:solidFill>
            <a:srgbClr val="1064B7">
              <a:alpha val="8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5"/>
          <p:cNvSpPr/>
          <p:nvPr/>
        </p:nvSpPr>
        <p:spPr>
          <a:xfrm>
            <a:off x="6204848" y="2890200"/>
            <a:ext cx="2743200" cy="205740"/>
          </a:xfrm>
          <a:prstGeom prst="rect">
            <a:avLst/>
          </a:prstGeom>
          <a:noFill/>
          <a:ln>
            <a:noFill/>
          </a:ln>
        </p:spPr>
        <p:txBody>
          <a:bodyPr spcFirstLastPara="1" wrap="square" lIns="0" tIns="0" rIns="0" bIns="0" anchor="t" anchorCtr="0">
            <a:noAutofit/>
          </a:bodyPr>
          <a:lstStyle/>
          <a:p>
            <a:pPr marL="0" marR="0" lvl="0" indent="0" algn="ctr" rtl="0">
              <a:lnSpc>
                <a:spcPct val="180000"/>
              </a:lnSpc>
              <a:spcBef>
                <a:spcPts val="0"/>
              </a:spcBef>
              <a:spcAft>
                <a:spcPts val="0"/>
              </a:spcAft>
              <a:buNone/>
            </a:pPr>
            <a:r>
              <a:rPr lang="en-US" sz="900" b="1">
                <a:solidFill>
                  <a:srgbClr val="FFFFFF"/>
                </a:solidFill>
                <a:latin typeface="Arial"/>
                <a:ea typeface="Arial"/>
                <a:cs typeface="Arial"/>
                <a:sym typeface="Arial"/>
              </a:rPr>
              <a:t>Google's Cloud pricing calculator</a:t>
            </a:r>
            <a:endParaRPr sz="900">
              <a:solidFill>
                <a:schemeClr val="dk1"/>
              </a:solidFill>
              <a:latin typeface="Calibri"/>
              <a:ea typeface="Calibri"/>
              <a:cs typeface="Calibri"/>
              <a:sym typeface="Calibri"/>
            </a:endParaRPr>
          </a:p>
        </p:txBody>
      </p:sp>
      <p:sp>
        <p:nvSpPr>
          <p:cNvPr id="548" name="Google Shape;548;p25"/>
          <p:cNvSpPr/>
          <p:nvPr/>
        </p:nvSpPr>
        <p:spPr>
          <a:xfrm>
            <a:off x="476250" y="476250"/>
            <a:ext cx="5486400" cy="533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1">
                <a:solidFill>
                  <a:srgbClr val="111111"/>
                </a:solidFill>
                <a:latin typeface="Arimo"/>
                <a:ea typeface="Arimo"/>
                <a:cs typeface="Arimo"/>
                <a:sym typeface="Arimo"/>
              </a:rPr>
              <a:t>COST BENEFIT ANALYSIS</a:t>
            </a:r>
            <a:endParaRPr sz="3000">
              <a:solidFill>
                <a:schemeClr val="dk1"/>
              </a:solidFill>
              <a:latin typeface="Calibri"/>
              <a:ea typeface="Calibri"/>
              <a:cs typeface="Calibri"/>
              <a:sym typeface="Calibri"/>
            </a:endParaRPr>
          </a:p>
        </p:txBody>
      </p:sp>
      <p:pic>
        <p:nvPicPr>
          <p:cNvPr id="549" name="Google Shape;549;p25" descr="https://pitch-assets-ccb95893-de3f-4266-973c-20049231b248.s3.eu-west-1.amazonaws.com/1c375886-f5f4-4f8b-aa53-bce6251d04fb?pitch-bytes=2082&amp;pitch-content-type=image%2Fpng"/>
          <p:cNvPicPr preferRelativeResize="0"/>
          <p:nvPr/>
        </p:nvPicPr>
        <p:blipFill rotWithShape="1">
          <a:blip r:embed="rId4">
            <a:alphaModFix/>
          </a:blip>
          <a:srcRect/>
          <a:stretch/>
        </p:blipFill>
        <p:spPr>
          <a:xfrm>
            <a:off x="6766271" y="3833930"/>
            <a:ext cx="1620355" cy="836940"/>
          </a:xfrm>
          <a:prstGeom prst="rect">
            <a:avLst/>
          </a:prstGeom>
          <a:noFill/>
          <a:ln>
            <a:noFill/>
          </a:ln>
        </p:spPr>
      </p:pic>
      <p:pic>
        <p:nvPicPr>
          <p:cNvPr id="550" name="Google Shape;550;p25" descr="https://pitch-assets-ccb95893-de3f-4266-973c-20049231b248.s3.eu-west-1.amazonaws.com/ce8cbd46-6d5c-4282-a6db-c52e085ce7d6?pitch-bytes=4020&amp;pitch-content-type=image%2Fpng"/>
          <p:cNvPicPr preferRelativeResize="0"/>
          <p:nvPr/>
        </p:nvPicPr>
        <p:blipFill rotWithShape="1">
          <a:blip r:embed="rId5">
            <a:alphaModFix/>
          </a:blip>
          <a:srcRect/>
          <a:stretch/>
        </p:blipFill>
        <p:spPr>
          <a:xfrm>
            <a:off x="6653254" y="3731673"/>
            <a:ext cx="322520" cy="345233"/>
          </a:xfrm>
          <a:prstGeom prst="rect">
            <a:avLst/>
          </a:prstGeom>
          <a:noFill/>
          <a:ln>
            <a:noFill/>
          </a:ln>
        </p:spPr>
      </p:pic>
      <p:pic>
        <p:nvPicPr>
          <p:cNvPr id="551" name="Google Shape;551;p25" descr="https://pitch-assets-ccb95893-de3f-4266-973c-20049231b248.s3.eu-west-1.amazonaws.com/a4ba0e04-2563-44e0-9923-4b9465ab8e3c?pitch-bytes=103704&amp;pitch-content-type=image%2Fpng"/>
          <p:cNvPicPr preferRelativeResize="0"/>
          <p:nvPr/>
        </p:nvPicPr>
        <p:blipFill rotWithShape="1">
          <a:blip r:embed="rId6">
            <a:alphaModFix/>
          </a:blip>
          <a:srcRect/>
          <a:stretch/>
        </p:blipFill>
        <p:spPr>
          <a:xfrm>
            <a:off x="6475665" y="3649940"/>
            <a:ext cx="2149814" cy="1209271"/>
          </a:xfrm>
          <a:prstGeom prst="rect">
            <a:avLst/>
          </a:prstGeom>
          <a:noFill/>
          <a:ln>
            <a:noFill/>
          </a:ln>
        </p:spPr>
      </p:pic>
      <p:sp>
        <p:nvSpPr>
          <p:cNvPr id="552" name="Google Shape;552;p25"/>
          <p:cNvSpPr/>
          <p:nvPr/>
        </p:nvSpPr>
        <p:spPr>
          <a:xfrm>
            <a:off x="6533559" y="3730216"/>
            <a:ext cx="914400" cy="240030"/>
          </a:xfrm>
          <a:prstGeom prst="rect">
            <a:avLst/>
          </a:prstGeom>
          <a:noFill/>
          <a:ln>
            <a:noFill/>
          </a:ln>
        </p:spPr>
        <p:txBody>
          <a:bodyPr spcFirstLastPara="1" wrap="square" lIns="0" tIns="0" rIns="0" bIns="0" anchor="t" anchorCtr="0">
            <a:spAutoFit/>
          </a:bodyPr>
          <a:lstStyle/>
          <a:p>
            <a:pPr marL="0" marR="0" lvl="0" indent="0" algn="l" rtl="0">
              <a:lnSpc>
                <a:spcPct val="171818"/>
              </a:lnSpc>
              <a:spcBef>
                <a:spcPts val="0"/>
              </a:spcBef>
              <a:spcAft>
                <a:spcPts val="0"/>
              </a:spcAft>
              <a:buNone/>
            </a:pPr>
            <a:r>
              <a:rPr lang="en-US" sz="1100" b="1">
                <a:solidFill>
                  <a:srgbClr val="FFFFFF"/>
                </a:solidFill>
                <a:latin typeface="Arial"/>
                <a:ea typeface="Arial"/>
                <a:cs typeface="Arial"/>
                <a:sym typeface="Arial"/>
              </a:rPr>
              <a:t>MODEL:</a:t>
            </a:r>
            <a:endParaRPr sz="105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8"/>
        <p:cNvGrpSpPr/>
        <p:nvPr/>
      </p:nvGrpSpPr>
      <p:grpSpPr>
        <a:xfrm>
          <a:off x="0" y="0"/>
          <a:ext cx="0" cy="0"/>
          <a:chOff x="0" y="0"/>
          <a:chExt cx="0" cy="0"/>
        </a:xfrm>
      </p:grpSpPr>
      <p:pic>
        <p:nvPicPr>
          <p:cNvPr id="559" name="Google Shape;559;p26" descr="https://pitch-assets-ccb95893-de3f-4266-973c-20049231b248.s3.eu-west-1.amazonaws.com/664cbbf4-78df-4106-bef2-e2f54d18b7f8?pitch-bytes=133379&amp;pitch-content-type=image%2Fpng"/>
          <p:cNvPicPr preferRelativeResize="0"/>
          <p:nvPr/>
        </p:nvPicPr>
        <p:blipFill rotWithShape="1">
          <a:blip r:embed="rId3">
            <a:alphaModFix/>
          </a:blip>
          <a:srcRect/>
          <a:stretch/>
        </p:blipFill>
        <p:spPr>
          <a:xfrm>
            <a:off x="775758" y="771129"/>
            <a:ext cx="1314526" cy="1691644"/>
          </a:xfrm>
          <a:prstGeom prst="rect">
            <a:avLst/>
          </a:prstGeom>
          <a:noFill/>
          <a:ln>
            <a:noFill/>
          </a:ln>
        </p:spPr>
      </p:pic>
      <p:cxnSp>
        <p:nvCxnSpPr>
          <p:cNvPr id="560" name="Google Shape;560;p26"/>
          <p:cNvCxnSpPr/>
          <p:nvPr/>
        </p:nvCxnSpPr>
        <p:spPr>
          <a:xfrm>
            <a:off x="2086538" y="1427491"/>
            <a:ext cx="577313" cy="0"/>
          </a:xfrm>
          <a:prstGeom prst="straightConnector1">
            <a:avLst/>
          </a:prstGeom>
          <a:solidFill>
            <a:srgbClr val="F7F9F9"/>
          </a:solidFill>
          <a:ln w="21150" cap="flat" cmpd="sng">
            <a:solidFill>
              <a:srgbClr val="A6A6A6"/>
            </a:solidFill>
            <a:prstDash val="solid"/>
            <a:round/>
            <a:headEnd type="none" w="sm" len="sm"/>
            <a:tailEnd type="none" w="sm" len="sm"/>
          </a:ln>
        </p:spPr>
      </p:cxnSp>
      <p:sp>
        <p:nvSpPr>
          <p:cNvPr id="561" name="Google Shape;561;p26"/>
          <p:cNvSpPr/>
          <p:nvPr/>
        </p:nvSpPr>
        <p:spPr>
          <a:xfrm>
            <a:off x="2658667" y="1184601"/>
            <a:ext cx="1065913" cy="480060"/>
          </a:xfrm>
          <a:prstGeom prst="roundRect">
            <a:avLst>
              <a:gd name="adj" fmla="val -190476"/>
            </a:avLst>
          </a:pr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6"/>
          <p:cNvSpPr/>
          <p:nvPr/>
        </p:nvSpPr>
        <p:spPr>
          <a:xfrm>
            <a:off x="2827552" y="1184601"/>
            <a:ext cx="914400" cy="480060"/>
          </a:xfrm>
          <a:prstGeom prst="rect">
            <a:avLst/>
          </a:prstGeom>
          <a:noFill/>
          <a:ln>
            <a:noFill/>
          </a:ln>
        </p:spPr>
        <p:txBody>
          <a:bodyPr spcFirstLastPara="1" wrap="square" lIns="0" tIns="0" rIns="0" bIns="0" anchor="t" anchorCtr="0">
            <a:spAutoFit/>
          </a:bodyPr>
          <a:lstStyle/>
          <a:p>
            <a:pPr marL="0" marR="0" lvl="0" indent="0" algn="ctr" rtl="0">
              <a:lnSpc>
                <a:spcPct val="171818"/>
              </a:lnSpc>
              <a:spcBef>
                <a:spcPts val="0"/>
              </a:spcBef>
              <a:spcAft>
                <a:spcPts val="0"/>
              </a:spcAft>
              <a:buNone/>
            </a:pPr>
            <a:r>
              <a:rPr lang="en-US" sz="1100" b="1">
                <a:solidFill>
                  <a:srgbClr val="444444"/>
                </a:solidFill>
                <a:latin typeface="Arial"/>
                <a:ea typeface="Arial"/>
                <a:cs typeface="Arial"/>
                <a:sym typeface="Arial"/>
              </a:rPr>
              <a:t>Drives to </a:t>
            </a:r>
            <a:endParaRPr sz="1050">
              <a:solidFill>
                <a:schemeClr val="dk1"/>
              </a:solidFill>
              <a:latin typeface="Calibri"/>
              <a:ea typeface="Calibri"/>
              <a:cs typeface="Calibri"/>
              <a:sym typeface="Calibri"/>
            </a:endParaRPr>
          </a:p>
          <a:p>
            <a:pPr marL="0" marR="0" lvl="0" indent="0" algn="ctr" rtl="0">
              <a:lnSpc>
                <a:spcPct val="171818"/>
              </a:lnSpc>
              <a:spcBef>
                <a:spcPts val="0"/>
              </a:spcBef>
              <a:spcAft>
                <a:spcPts val="0"/>
              </a:spcAft>
              <a:buNone/>
            </a:pPr>
            <a:r>
              <a:rPr lang="en-US" sz="1100" b="1">
                <a:solidFill>
                  <a:srgbClr val="444444"/>
                </a:solidFill>
                <a:latin typeface="Arial"/>
                <a:ea typeface="Arial"/>
                <a:cs typeface="Arial"/>
                <a:sym typeface="Arial"/>
              </a:rPr>
              <a:t>her School</a:t>
            </a:r>
            <a:endParaRPr sz="1050">
              <a:solidFill>
                <a:schemeClr val="dk1"/>
              </a:solidFill>
              <a:latin typeface="Calibri"/>
              <a:ea typeface="Calibri"/>
              <a:cs typeface="Calibri"/>
              <a:sym typeface="Calibri"/>
            </a:endParaRPr>
          </a:p>
        </p:txBody>
      </p:sp>
      <p:cxnSp>
        <p:nvCxnSpPr>
          <p:cNvPr id="563" name="Google Shape;563;p26"/>
          <p:cNvCxnSpPr/>
          <p:nvPr/>
        </p:nvCxnSpPr>
        <p:spPr>
          <a:xfrm>
            <a:off x="3721194" y="1427491"/>
            <a:ext cx="830243" cy="0"/>
          </a:xfrm>
          <a:prstGeom prst="straightConnector1">
            <a:avLst/>
          </a:prstGeom>
          <a:solidFill>
            <a:srgbClr val="F7F9F9"/>
          </a:solidFill>
          <a:ln w="21150" cap="flat" cmpd="sng">
            <a:solidFill>
              <a:srgbClr val="A6A6A6"/>
            </a:solidFill>
            <a:prstDash val="solid"/>
            <a:round/>
            <a:headEnd type="none" w="sm" len="sm"/>
            <a:tailEnd type="triangle" w="med" len="med"/>
          </a:ln>
        </p:spPr>
      </p:cxnSp>
      <p:sp>
        <p:nvSpPr>
          <p:cNvPr id="564" name="Google Shape;564;p26"/>
          <p:cNvSpPr/>
          <p:nvPr/>
        </p:nvSpPr>
        <p:spPr>
          <a:xfrm>
            <a:off x="4549611" y="1186609"/>
            <a:ext cx="1065913" cy="480060"/>
          </a:xfrm>
          <a:prstGeom prst="roundRect">
            <a:avLst>
              <a:gd name="adj" fmla="val -190476"/>
            </a:avLst>
          </a:pr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6"/>
          <p:cNvSpPr/>
          <p:nvPr/>
        </p:nvSpPr>
        <p:spPr>
          <a:xfrm>
            <a:off x="4230323" y="1248476"/>
            <a:ext cx="1828800" cy="365760"/>
          </a:xfrm>
          <a:prstGeom prst="rect">
            <a:avLst/>
          </a:prstGeom>
          <a:noFill/>
          <a:ln>
            <a:noFill/>
          </a:ln>
        </p:spPr>
        <p:txBody>
          <a:bodyPr spcFirstLastPara="1" wrap="square" lIns="0" tIns="0" rIns="0" bIns="0" anchor="t" anchorCtr="0">
            <a:noAutofit/>
          </a:bodyPr>
          <a:lstStyle/>
          <a:p>
            <a:pPr marL="0" marR="0" lvl="0" indent="0" algn="ctr" rtl="0">
              <a:lnSpc>
                <a:spcPct val="160000"/>
              </a:lnSpc>
              <a:spcBef>
                <a:spcPts val="0"/>
              </a:spcBef>
              <a:spcAft>
                <a:spcPts val="0"/>
              </a:spcAft>
              <a:buNone/>
            </a:pPr>
            <a:r>
              <a:rPr lang="en-US" sz="900" b="1">
                <a:solidFill>
                  <a:srgbClr val="444444"/>
                </a:solidFill>
                <a:latin typeface="Arial"/>
                <a:ea typeface="Arial"/>
                <a:cs typeface="Arial"/>
                <a:sym typeface="Arial"/>
              </a:rPr>
              <a:t>Tend to take </a:t>
            </a:r>
            <a:endParaRPr sz="900">
              <a:solidFill>
                <a:schemeClr val="dk1"/>
              </a:solidFill>
              <a:latin typeface="Calibri"/>
              <a:ea typeface="Calibri"/>
              <a:cs typeface="Calibri"/>
              <a:sym typeface="Calibri"/>
            </a:endParaRPr>
          </a:p>
          <a:p>
            <a:pPr marL="0" marR="0" lvl="0" indent="0" algn="ctr" rtl="0">
              <a:lnSpc>
                <a:spcPct val="160000"/>
              </a:lnSpc>
              <a:spcBef>
                <a:spcPts val="0"/>
              </a:spcBef>
              <a:spcAft>
                <a:spcPts val="0"/>
              </a:spcAft>
              <a:buNone/>
            </a:pPr>
            <a:r>
              <a:rPr lang="en-US" sz="900" b="1">
                <a:solidFill>
                  <a:srgbClr val="444444"/>
                </a:solidFill>
                <a:latin typeface="Arial"/>
                <a:ea typeface="Arial"/>
                <a:cs typeface="Arial"/>
                <a:sym typeface="Arial"/>
              </a:rPr>
              <a:t>sharp turns</a:t>
            </a:r>
            <a:endParaRPr sz="900">
              <a:solidFill>
                <a:schemeClr val="dk1"/>
              </a:solidFill>
              <a:latin typeface="Calibri"/>
              <a:ea typeface="Calibri"/>
              <a:cs typeface="Calibri"/>
              <a:sym typeface="Calibri"/>
            </a:endParaRPr>
          </a:p>
        </p:txBody>
      </p:sp>
      <p:cxnSp>
        <p:nvCxnSpPr>
          <p:cNvPr id="566" name="Google Shape;566;p26"/>
          <p:cNvCxnSpPr/>
          <p:nvPr/>
        </p:nvCxnSpPr>
        <p:spPr>
          <a:xfrm rot="5400000">
            <a:off x="4636035" y="2143449"/>
            <a:ext cx="892915" cy="0"/>
          </a:xfrm>
          <a:prstGeom prst="straightConnector1">
            <a:avLst/>
          </a:prstGeom>
          <a:solidFill>
            <a:srgbClr val="F7F9F9"/>
          </a:solidFill>
          <a:ln w="21150" cap="flat" cmpd="sng">
            <a:solidFill>
              <a:srgbClr val="A6A6A6"/>
            </a:solidFill>
            <a:prstDash val="solid"/>
            <a:round/>
            <a:headEnd type="none" w="sm" len="sm"/>
            <a:tailEnd type="none" w="sm" len="sm"/>
          </a:ln>
        </p:spPr>
      </p:cxnSp>
      <p:cxnSp>
        <p:nvCxnSpPr>
          <p:cNvPr id="567" name="Google Shape;567;p26"/>
          <p:cNvCxnSpPr/>
          <p:nvPr/>
        </p:nvCxnSpPr>
        <p:spPr>
          <a:xfrm>
            <a:off x="2658643" y="2580831"/>
            <a:ext cx="2409987" cy="0"/>
          </a:xfrm>
          <a:prstGeom prst="straightConnector1">
            <a:avLst/>
          </a:prstGeom>
          <a:solidFill>
            <a:srgbClr val="F7F9F9"/>
          </a:solidFill>
          <a:ln w="21150" cap="flat" cmpd="sng">
            <a:solidFill>
              <a:srgbClr val="A6A6A6"/>
            </a:solidFill>
            <a:prstDash val="solid"/>
            <a:round/>
            <a:headEnd type="none" w="sm" len="sm"/>
            <a:tailEnd type="none" w="sm" len="sm"/>
          </a:ln>
        </p:spPr>
      </p:cxnSp>
      <p:pic>
        <p:nvPicPr>
          <p:cNvPr id="568" name="Google Shape;568;p26" descr="https://pitch-assets-ccb95893-de3f-4266-973c-20049231b248.s3.eu-west-1.amazonaws.com/a270842c-314e-473c-8cca-59fc13d7344b?pitch-bytes=3003&amp;pitch-content-type=image%2Fpng"/>
          <p:cNvPicPr preferRelativeResize="0"/>
          <p:nvPr/>
        </p:nvPicPr>
        <p:blipFill rotWithShape="1">
          <a:blip r:embed="rId4">
            <a:alphaModFix/>
          </a:blip>
          <a:srcRect/>
          <a:stretch/>
        </p:blipFill>
        <p:spPr>
          <a:xfrm>
            <a:off x="3853903" y="2414867"/>
            <a:ext cx="337127" cy="331860"/>
          </a:xfrm>
          <a:prstGeom prst="rect">
            <a:avLst/>
          </a:prstGeom>
          <a:noFill/>
          <a:ln>
            <a:noFill/>
          </a:ln>
        </p:spPr>
      </p:pic>
      <p:cxnSp>
        <p:nvCxnSpPr>
          <p:cNvPr id="569" name="Google Shape;569;p26"/>
          <p:cNvCxnSpPr/>
          <p:nvPr/>
        </p:nvCxnSpPr>
        <p:spPr>
          <a:xfrm rot="-5400000">
            <a:off x="3276022" y="1663425"/>
            <a:ext cx="1489718" cy="0"/>
          </a:xfrm>
          <a:prstGeom prst="straightConnector1">
            <a:avLst/>
          </a:prstGeom>
          <a:solidFill>
            <a:srgbClr val="F7F9F9"/>
          </a:solidFill>
          <a:ln w="21150" cap="flat" cmpd="sng">
            <a:solidFill>
              <a:srgbClr val="FF0000"/>
            </a:solidFill>
            <a:prstDash val="solid"/>
            <a:round/>
            <a:headEnd type="none" w="sm" len="sm"/>
            <a:tailEnd type="none" w="sm" len="sm"/>
          </a:ln>
        </p:spPr>
      </p:cxnSp>
      <p:sp>
        <p:nvSpPr>
          <p:cNvPr id="570" name="Google Shape;570;p26"/>
          <p:cNvSpPr/>
          <p:nvPr/>
        </p:nvSpPr>
        <p:spPr>
          <a:xfrm>
            <a:off x="3487085" y="441932"/>
            <a:ext cx="1065913" cy="480060"/>
          </a:xfrm>
          <a:prstGeom prst="roundRect">
            <a:avLst>
              <a:gd name="adj" fmla="val -190476"/>
            </a:avLst>
          </a:prstGeom>
          <a:solidFill>
            <a:srgbClr val="FF0000">
              <a:alpha val="3372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6"/>
          <p:cNvSpPr/>
          <p:nvPr/>
        </p:nvSpPr>
        <p:spPr>
          <a:xfrm>
            <a:off x="3144193" y="425635"/>
            <a:ext cx="1828800" cy="480060"/>
          </a:xfrm>
          <a:prstGeom prst="rect">
            <a:avLst/>
          </a:prstGeom>
          <a:noFill/>
          <a:ln>
            <a:noFill/>
          </a:ln>
        </p:spPr>
        <p:txBody>
          <a:bodyPr spcFirstLastPara="1" wrap="square" lIns="0" tIns="0" rIns="0" bIns="0" anchor="t" anchorCtr="0">
            <a:spAutoFit/>
          </a:bodyPr>
          <a:lstStyle/>
          <a:p>
            <a:pPr marL="0" marR="0" lvl="0" indent="0" algn="ctr" rtl="0">
              <a:lnSpc>
                <a:spcPct val="171818"/>
              </a:lnSpc>
              <a:spcBef>
                <a:spcPts val="0"/>
              </a:spcBef>
              <a:spcAft>
                <a:spcPts val="0"/>
              </a:spcAft>
              <a:buNone/>
            </a:pPr>
            <a:r>
              <a:rPr lang="en-US" sz="1100" b="1">
                <a:solidFill>
                  <a:srgbClr val="444444"/>
                </a:solidFill>
                <a:latin typeface="Arial"/>
                <a:ea typeface="Arial"/>
                <a:cs typeface="Arial"/>
                <a:sym typeface="Arial"/>
              </a:rPr>
              <a:t>Takes a route </a:t>
            </a:r>
            <a:endParaRPr sz="1050">
              <a:solidFill>
                <a:schemeClr val="dk1"/>
              </a:solidFill>
              <a:latin typeface="Calibri"/>
              <a:ea typeface="Calibri"/>
              <a:cs typeface="Calibri"/>
              <a:sym typeface="Calibri"/>
            </a:endParaRPr>
          </a:p>
          <a:p>
            <a:pPr marL="0" marR="0" lvl="0" indent="0" algn="ctr" rtl="0">
              <a:lnSpc>
                <a:spcPct val="171818"/>
              </a:lnSpc>
              <a:spcBef>
                <a:spcPts val="0"/>
              </a:spcBef>
              <a:spcAft>
                <a:spcPts val="0"/>
              </a:spcAft>
              <a:buNone/>
            </a:pPr>
            <a:r>
              <a:rPr lang="en-US" sz="1100" b="1">
                <a:solidFill>
                  <a:srgbClr val="444444"/>
                </a:solidFill>
                <a:latin typeface="Arial"/>
                <a:ea typeface="Arial"/>
                <a:cs typeface="Arial"/>
                <a:sym typeface="Arial"/>
              </a:rPr>
              <a:t>with Red zones</a:t>
            </a:r>
            <a:endParaRPr sz="1050">
              <a:solidFill>
                <a:schemeClr val="dk1"/>
              </a:solidFill>
              <a:latin typeface="Calibri"/>
              <a:ea typeface="Calibri"/>
              <a:cs typeface="Calibri"/>
              <a:sym typeface="Calibri"/>
            </a:endParaRPr>
          </a:p>
        </p:txBody>
      </p:sp>
      <p:cxnSp>
        <p:nvCxnSpPr>
          <p:cNvPr id="572" name="Google Shape;572;p26"/>
          <p:cNvCxnSpPr/>
          <p:nvPr/>
        </p:nvCxnSpPr>
        <p:spPr>
          <a:xfrm rot="5400000">
            <a:off x="2248696" y="2990802"/>
            <a:ext cx="838105" cy="0"/>
          </a:xfrm>
          <a:prstGeom prst="straightConnector1">
            <a:avLst/>
          </a:prstGeom>
          <a:solidFill>
            <a:srgbClr val="F7F9F9"/>
          </a:solidFill>
          <a:ln w="21150" cap="flat" cmpd="sng">
            <a:solidFill>
              <a:srgbClr val="A6A6A6"/>
            </a:solidFill>
            <a:prstDash val="solid"/>
            <a:round/>
            <a:headEnd type="none" w="sm" len="sm"/>
            <a:tailEnd type="none" w="sm" len="sm"/>
          </a:ln>
        </p:spPr>
      </p:cxnSp>
      <p:cxnSp>
        <p:nvCxnSpPr>
          <p:cNvPr id="573" name="Google Shape;573;p26"/>
          <p:cNvCxnSpPr/>
          <p:nvPr/>
        </p:nvCxnSpPr>
        <p:spPr>
          <a:xfrm>
            <a:off x="2658908" y="3400168"/>
            <a:ext cx="1683543" cy="0"/>
          </a:xfrm>
          <a:prstGeom prst="straightConnector1">
            <a:avLst/>
          </a:prstGeom>
          <a:solidFill>
            <a:srgbClr val="F7F9F9"/>
          </a:solidFill>
          <a:ln w="21150" cap="flat" cmpd="sng">
            <a:solidFill>
              <a:srgbClr val="A6A6A6"/>
            </a:solidFill>
            <a:prstDash val="solid"/>
            <a:round/>
            <a:headEnd type="none" w="sm" len="sm"/>
            <a:tailEnd type="none" w="sm" len="sm"/>
          </a:ln>
        </p:spPr>
      </p:cxnSp>
      <p:pic>
        <p:nvPicPr>
          <p:cNvPr id="574" name="Google Shape;574;p26" descr="https://pitch-assets-ccb95893-de3f-4266-973c-20049231b248.s3.eu-west-1.amazonaws.com/a270842c-314e-473c-8cca-59fc13d7344b?pitch-bytes=3003&amp;pitch-content-type=image%2Fpng"/>
          <p:cNvPicPr preferRelativeResize="0"/>
          <p:nvPr/>
        </p:nvPicPr>
        <p:blipFill rotWithShape="1">
          <a:blip r:embed="rId4">
            <a:alphaModFix/>
          </a:blip>
          <a:srcRect/>
          <a:stretch/>
        </p:blipFill>
        <p:spPr>
          <a:xfrm>
            <a:off x="3111234" y="3234203"/>
            <a:ext cx="337127" cy="331860"/>
          </a:xfrm>
          <a:prstGeom prst="rect">
            <a:avLst/>
          </a:prstGeom>
          <a:noFill/>
          <a:ln>
            <a:noFill/>
          </a:ln>
        </p:spPr>
      </p:pic>
      <p:cxnSp>
        <p:nvCxnSpPr>
          <p:cNvPr id="575" name="Google Shape;575;p26"/>
          <p:cNvCxnSpPr/>
          <p:nvPr/>
        </p:nvCxnSpPr>
        <p:spPr>
          <a:xfrm rot="-5400000">
            <a:off x="3091534" y="3749947"/>
            <a:ext cx="373357" cy="0"/>
          </a:xfrm>
          <a:prstGeom prst="straightConnector1">
            <a:avLst/>
          </a:prstGeom>
          <a:solidFill>
            <a:srgbClr val="F7F9F9"/>
          </a:solidFill>
          <a:ln w="21150" cap="flat" cmpd="sng">
            <a:solidFill>
              <a:srgbClr val="3DA23D"/>
            </a:solidFill>
            <a:prstDash val="solid"/>
            <a:round/>
            <a:headEnd type="none" w="sm" len="sm"/>
            <a:tailEnd type="none" w="sm" len="sm"/>
          </a:ln>
        </p:spPr>
      </p:cxnSp>
      <p:sp>
        <p:nvSpPr>
          <p:cNvPr id="576" name="Google Shape;576;p26"/>
          <p:cNvSpPr/>
          <p:nvPr/>
        </p:nvSpPr>
        <p:spPr>
          <a:xfrm>
            <a:off x="2744416" y="3940288"/>
            <a:ext cx="1065913" cy="480060"/>
          </a:xfrm>
          <a:prstGeom prst="roundRect">
            <a:avLst>
              <a:gd name="adj" fmla="val -190476"/>
            </a:avLst>
          </a:prstGeom>
          <a:solidFill>
            <a:srgbClr val="3DA23D">
              <a:alpha val="3372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6"/>
          <p:cNvSpPr/>
          <p:nvPr/>
        </p:nvSpPr>
        <p:spPr>
          <a:xfrm>
            <a:off x="2854281" y="3936736"/>
            <a:ext cx="914400" cy="480060"/>
          </a:xfrm>
          <a:prstGeom prst="rect">
            <a:avLst/>
          </a:prstGeom>
          <a:noFill/>
          <a:ln>
            <a:noFill/>
          </a:ln>
        </p:spPr>
        <p:txBody>
          <a:bodyPr spcFirstLastPara="1" wrap="square" lIns="0" tIns="0" rIns="0" bIns="0" anchor="t" anchorCtr="0">
            <a:spAutoFit/>
          </a:bodyPr>
          <a:lstStyle/>
          <a:p>
            <a:pPr marL="0" marR="0" lvl="0" indent="0" algn="ctr" rtl="0">
              <a:lnSpc>
                <a:spcPct val="171818"/>
              </a:lnSpc>
              <a:spcBef>
                <a:spcPts val="0"/>
              </a:spcBef>
              <a:spcAft>
                <a:spcPts val="0"/>
              </a:spcAft>
              <a:buNone/>
            </a:pPr>
            <a:r>
              <a:rPr lang="en-US" sz="1100" b="1">
                <a:solidFill>
                  <a:srgbClr val="444444"/>
                </a:solidFill>
                <a:latin typeface="Arial"/>
                <a:ea typeface="Arial"/>
                <a:cs typeface="Arial"/>
                <a:sym typeface="Arial"/>
              </a:rPr>
              <a:t>Doesn't take </a:t>
            </a:r>
            <a:endParaRPr sz="1050">
              <a:solidFill>
                <a:schemeClr val="dk1"/>
              </a:solidFill>
              <a:latin typeface="Calibri"/>
              <a:ea typeface="Calibri"/>
              <a:cs typeface="Calibri"/>
              <a:sym typeface="Calibri"/>
            </a:endParaRPr>
          </a:p>
          <a:p>
            <a:pPr marL="0" marR="0" lvl="0" indent="0" algn="ctr" rtl="0">
              <a:lnSpc>
                <a:spcPct val="171818"/>
              </a:lnSpc>
              <a:spcBef>
                <a:spcPts val="0"/>
              </a:spcBef>
              <a:spcAft>
                <a:spcPts val="0"/>
              </a:spcAft>
              <a:buNone/>
            </a:pPr>
            <a:r>
              <a:rPr lang="en-US" sz="1100" b="1">
                <a:solidFill>
                  <a:srgbClr val="444444"/>
                </a:solidFill>
                <a:latin typeface="Arial"/>
                <a:ea typeface="Arial"/>
                <a:cs typeface="Arial"/>
                <a:sym typeface="Arial"/>
              </a:rPr>
              <a:t>sharp turn</a:t>
            </a:r>
            <a:endParaRPr sz="1050">
              <a:solidFill>
                <a:schemeClr val="dk1"/>
              </a:solidFill>
              <a:latin typeface="Calibri"/>
              <a:ea typeface="Calibri"/>
              <a:cs typeface="Calibri"/>
              <a:sym typeface="Calibri"/>
            </a:endParaRPr>
          </a:p>
        </p:txBody>
      </p:sp>
      <p:sp>
        <p:nvSpPr>
          <p:cNvPr id="578" name="Google Shape;578;p26"/>
          <p:cNvSpPr/>
          <p:nvPr/>
        </p:nvSpPr>
        <p:spPr>
          <a:xfrm>
            <a:off x="4306421" y="3086634"/>
            <a:ext cx="1147646" cy="626434"/>
          </a:xfrm>
          <a:prstGeom prst="roundRect">
            <a:avLst>
              <a:gd name="adj" fmla="val -145969"/>
            </a:avLst>
          </a:prstGeom>
          <a:solidFill>
            <a:srgbClr val="3DA23D">
              <a:alpha val="33725"/>
            </a:srgbClr>
          </a:solidFill>
          <a:ln w="21150" cap="flat" cmpd="sng">
            <a:solidFill>
              <a:srgbClr val="000000">
                <a:alpha val="33725"/>
              </a:srgbClr>
            </a:solidFill>
            <a:prstDash val="solid"/>
            <a:round/>
            <a:headEnd type="none" w="sm" len="sm"/>
            <a:tailEnd type="none" w="sm" len="sm"/>
          </a:ln>
        </p:spPr>
        <p:txBody>
          <a:bodyPr spcFirstLastPara="1" wrap="square" lIns="63750" tIns="73950" rIns="63750" bIns="73950"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pic>
        <p:nvPicPr>
          <p:cNvPr id="579" name="Google Shape;579;p26" descr="https://pitch-assets-ccb95893-de3f-4266-973c-20049231b248.s3.eu-west-1.amazonaws.com/cbe6468e-a4af-4f74-82bb-b8025aad90a4?pitch-bytes=31350&amp;pitch-content-type=image%2Fpng"/>
          <p:cNvPicPr preferRelativeResize="0"/>
          <p:nvPr/>
        </p:nvPicPr>
        <p:blipFill rotWithShape="1">
          <a:blip r:embed="rId5">
            <a:alphaModFix/>
          </a:blip>
          <a:srcRect b="3030"/>
          <a:stretch/>
        </p:blipFill>
        <p:spPr>
          <a:xfrm>
            <a:off x="295471" y="3559126"/>
            <a:ext cx="1564360" cy="1374632"/>
          </a:xfrm>
          <a:prstGeom prst="rect">
            <a:avLst/>
          </a:prstGeom>
          <a:noFill/>
          <a:ln>
            <a:noFill/>
          </a:ln>
        </p:spPr>
      </p:pic>
      <p:pic>
        <p:nvPicPr>
          <p:cNvPr id="580" name="Google Shape;580;p26" descr="https://pitch-assets-ccb95893-de3f-4266-973c-20049231b248.s3.eu-west-1.amazonaws.com/970f4e46-c930-4bc6-9039-9ab950e2a871?pitch-bytes=3318&amp;pitch-content-type=image%2Fpng"/>
          <p:cNvPicPr preferRelativeResize="0"/>
          <p:nvPr/>
        </p:nvPicPr>
        <p:blipFill rotWithShape="1">
          <a:blip r:embed="rId6">
            <a:alphaModFix/>
          </a:blip>
          <a:srcRect/>
          <a:stretch/>
        </p:blipFill>
        <p:spPr>
          <a:xfrm>
            <a:off x="2448709" y="2778124"/>
            <a:ext cx="377072" cy="372045"/>
          </a:xfrm>
          <a:prstGeom prst="rect">
            <a:avLst/>
          </a:prstGeom>
          <a:noFill/>
          <a:ln>
            <a:noFill/>
          </a:ln>
        </p:spPr>
      </p:pic>
      <p:cxnSp>
        <p:nvCxnSpPr>
          <p:cNvPr id="581" name="Google Shape;581;p26"/>
          <p:cNvCxnSpPr/>
          <p:nvPr/>
        </p:nvCxnSpPr>
        <p:spPr>
          <a:xfrm>
            <a:off x="1405431" y="2989495"/>
            <a:ext cx="1047750" cy="0"/>
          </a:xfrm>
          <a:prstGeom prst="straightConnector1">
            <a:avLst/>
          </a:prstGeom>
          <a:solidFill>
            <a:srgbClr val="F7F9F9"/>
          </a:solidFill>
          <a:ln w="21150" cap="flat" cmpd="sng">
            <a:solidFill>
              <a:srgbClr val="3DA23D"/>
            </a:solidFill>
            <a:prstDash val="solid"/>
            <a:round/>
            <a:headEnd type="none" w="sm" len="sm"/>
            <a:tailEnd type="none" w="sm" len="sm"/>
          </a:ln>
        </p:spPr>
      </p:cxnSp>
      <p:sp>
        <p:nvSpPr>
          <p:cNvPr id="582" name="Google Shape;582;p26"/>
          <p:cNvSpPr/>
          <p:nvPr/>
        </p:nvSpPr>
        <p:spPr>
          <a:xfrm>
            <a:off x="294440" y="2589164"/>
            <a:ext cx="1565391" cy="859472"/>
          </a:xfrm>
          <a:prstGeom prst="roundRect">
            <a:avLst>
              <a:gd name="adj" fmla="val -106391"/>
            </a:avLst>
          </a:prstGeom>
          <a:solidFill>
            <a:srgbClr val="F7F9F9"/>
          </a:solidFill>
          <a:ln w="9525" cap="flat" cmpd="sng">
            <a:solidFill>
              <a:srgbClr val="111111"/>
            </a:solidFill>
            <a:prstDash val="solid"/>
            <a:round/>
            <a:headEnd type="none" w="sm" len="sm"/>
            <a:tailEnd type="none" w="sm" len="sm"/>
          </a:ln>
        </p:spPr>
        <p:txBody>
          <a:bodyPr spcFirstLastPara="1" wrap="square" lIns="86950" tIns="101450" rIns="86950" bIns="101450" anchor="ctr" anchorCtr="0">
            <a:noAutofit/>
          </a:bodyPr>
          <a:lstStyle/>
          <a:p>
            <a:pPr marL="0" marR="0" lvl="0" indent="0" algn="ctr" rtl="0">
              <a:lnSpc>
                <a:spcPct val="171818"/>
              </a:lnSpc>
              <a:spcBef>
                <a:spcPts val="0"/>
              </a:spcBef>
              <a:spcAft>
                <a:spcPts val="0"/>
              </a:spcAft>
              <a:buNone/>
            </a:pPr>
            <a:r>
              <a:rPr lang="en-US" sz="1100">
                <a:solidFill>
                  <a:srgbClr val="111111"/>
                </a:solidFill>
                <a:latin typeface="Calibri"/>
                <a:ea typeface="Calibri"/>
                <a:cs typeface="Calibri"/>
                <a:sym typeface="Calibri"/>
              </a:rPr>
              <a:t>Gets a personalized recommendation</a:t>
            </a:r>
            <a:endParaRPr sz="1050">
              <a:solidFill>
                <a:schemeClr val="dk1"/>
              </a:solidFill>
              <a:latin typeface="Calibri"/>
              <a:ea typeface="Calibri"/>
              <a:cs typeface="Calibri"/>
              <a:sym typeface="Calibri"/>
            </a:endParaRPr>
          </a:p>
        </p:txBody>
      </p:sp>
      <p:pic>
        <p:nvPicPr>
          <p:cNvPr id="583" name="Google Shape;583;p26" descr="https://pitch-assets-ccb95893-de3f-4266-973c-20049231b248.s3.eu-west-1.amazonaws.com/970f4e46-c930-4bc6-9039-9ab950e2a871?pitch-bytes=3318&amp;pitch-content-type=image%2Fpng"/>
          <p:cNvPicPr preferRelativeResize="0"/>
          <p:nvPr/>
        </p:nvPicPr>
        <p:blipFill rotWithShape="1">
          <a:blip r:embed="rId6">
            <a:alphaModFix/>
          </a:blip>
          <a:srcRect/>
          <a:stretch/>
        </p:blipFill>
        <p:spPr>
          <a:xfrm>
            <a:off x="3113661" y="3216040"/>
            <a:ext cx="377072" cy="372045"/>
          </a:xfrm>
          <a:prstGeom prst="rect">
            <a:avLst/>
          </a:prstGeom>
          <a:noFill/>
          <a:ln>
            <a:noFill/>
          </a:ln>
        </p:spPr>
      </p:pic>
      <p:sp>
        <p:nvSpPr>
          <p:cNvPr id="584" name="Google Shape;584;p26"/>
          <p:cNvSpPr/>
          <p:nvPr/>
        </p:nvSpPr>
        <p:spPr>
          <a:xfrm>
            <a:off x="3989838" y="3135535"/>
            <a:ext cx="1828800" cy="548640"/>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n-US" sz="1200" b="1">
                <a:solidFill>
                  <a:srgbClr val="444444"/>
                </a:solidFill>
                <a:latin typeface="Arial"/>
                <a:ea typeface="Arial"/>
                <a:cs typeface="Arial"/>
                <a:sym typeface="Arial"/>
              </a:rPr>
              <a:t>Gets to NYU </a:t>
            </a:r>
            <a:endParaRPr sz="1200">
              <a:solidFill>
                <a:schemeClr val="dk1"/>
              </a:solidFill>
              <a:latin typeface="Calibri"/>
              <a:ea typeface="Calibri"/>
              <a:cs typeface="Calibri"/>
              <a:sym typeface="Calibri"/>
            </a:endParaRPr>
          </a:p>
          <a:p>
            <a:pPr marL="0" marR="0" lvl="0" indent="0" algn="ctr" rtl="0">
              <a:lnSpc>
                <a:spcPct val="180000"/>
              </a:lnSpc>
              <a:spcBef>
                <a:spcPts val="0"/>
              </a:spcBef>
              <a:spcAft>
                <a:spcPts val="0"/>
              </a:spcAft>
              <a:buNone/>
            </a:pPr>
            <a:r>
              <a:rPr lang="en-US" sz="1200" b="1">
                <a:solidFill>
                  <a:srgbClr val="444444"/>
                </a:solidFill>
                <a:latin typeface="Arial"/>
                <a:ea typeface="Arial"/>
                <a:cs typeface="Arial"/>
                <a:sym typeface="Arial"/>
              </a:rPr>
              <a:t>safely</a:t>
            </a:r>
            <a:endParaRPr sz="1200">
              <a:solidFill>
                <a:schemeClr val="dk1"/>
              </a:solidFill>
              <a:latin typeface="Calibri"/>
              <a:ea typeface="Calibri"/>
              <a:cs typeface="Calibri"/>
              <a:sym typeface="Calibri"/>
            </a:endParaRPr>
          </a:p>
        </p:txBody>
      </p:sp>
      <p:sp>
        <p:nvSpPr>
          <p:cNvPr id="585" name="Google Shape;585;p26"/>
          <p:cNvSpPr/>
          <p:nvPr/>
        </p:nvSpPr>
        <p:spPr>
          <a:xfrm>
            <a:off x="5925104" y="612471"/>
            <a:ext cx="3657600" cy="822960"/>
          </a:xfrm>
          <a:prstGeom prst="rect">
            <a:avLst/>
          </a:prstGeom>
          <a:noFill/>
          <a:ln>
            <a:noFill/>
          </a:ln>
        </p:spPr>
        <p:txBody>
          <a:bodyPr spcFirstLastPara="1" wrap="square" lIns="0" tIns="0" rIns="0" bIns="0" anchor="t" anchorCtr="0">
            <a:noAutofit/>
          </a:bodyPr>
          <a:lstStyle/>
          <a:p>
            <a:pPr marL="0" marR="0" lvl="0" indent="0" algn="l" rtl="0">
              <a:lnSpc>
                <a:spcPct val="180000"/>
              </a:lnSpc>
              <a:spcBef>
                <a:spcPts val="0"/>
              </a:spcBef>
              <a:spcAft>
                <a:spcPts val="0"/>
              </a:spcAft>
              <a:buNone/>
            </a:pPr>
            <a:r>
              <a:rPr lang="en-US" sz="1200" b="1">
                <a:solidFill>
                  <a:srgbClr val="111111"/>
                </a:solidFill>
                <a:latin typeface="Arial"/>
                <a:ea typeface="Arial"/>
                <a:cs typeface="Arial"/>
                <a:sym typeface="Arial"/>
              </a:rPr>
              <a:t>Bolstering the view of Vision Zero: </a:t>
            </a:r>
            <a:endParaRPr sz="1050">
              <a:solidFill>
                <a:schemeClr val="dk1"/>
              </a:solidFill>
              <a:latin typeface="Calibri"/>
              <a:ea typeface="Calibri"/>
              <a:cs typeface="Calibri"/>
              <a:sym typeface="Calibri"/>
            </a:endParaRPr>
          </a:p>
          <a:p>
            <a:pPr marL="0" marR="0" lvl="0" indent="0" algn="l" rtl="0">
              <a:lnSpc>
                <a:spcPct val="180000"/>
              </a:lnSpc>
              <a:spcBef>
                <a:spcPts val="0"/>
              </a:spcBef>
              <a:spcAft>
                <a:spcPts val="0"/>
              </a:spcAft>
              <a:buNone/>
            </a:pPr>
            <a:r>
              <a:rPr lang="en-US" sz="1200" b="1">
                <a:solidFill>
                  <a:srgbClr val="111111"/>
                </a:solidFill>
                <a:latin typeface="Arial"/>
                <a:ea typeface="Arial"/>
                <a:cs typeface="Arial"/>
                <a:sym typeface="Arial"/>
              </a:rPr>
              <a:t>Designing the system  to accommodate the variability of Human Error</a:t>
            </a:r>
            <a:endParaRPr sz="1050">
              <a:solidFill>
                <a:schemeClr val="dk1"/>
              </a:solidFill>
              <a:latin typeface="Calibri"/>
              <a:ea typeface="Calibri"/>
              <a:cs typeface="Calibri"/>
              <a:sym typeface="Calibri"/>
            </a:endParaRPr>
          </a:p>
        </p:txBody>
      </p:sp>
      <p:sp>
        <p:nvSpPr>
          <p:cNvPr id="586" name="Google Shape;586;p26"/>
          <p:cNvSpPr/>
          <p:nvPr/>
        </p:nvSpPr>
        <p:spPr>
          <a:xfrm>
            <a:off x="264036" y="38370"/>
            <a:ext cx="8229600" cy="609600"/>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None/>
            </a:pPr>
            <a:r>
              <a:rPr lang="en-US" sz="3000" b="1">
                <a:solidFill>
                  <a:srgbClr val="111111"/>
                </a:solidFill>
                <a:latin typeface="Arimo"/>
                <a:ea typeface="Arimo"/>
                <a:cs typeface="Arimo"/>
                <a:sym typeface="Arimo"/>
              </a:rPr>
              <a:t>CONCLUSION</a:t>
            </a:r>
            <a:endParaRPr sz="3000">
              <a:solidFill>
                <a:schemeClr val="dk1"/>
              </a:solidFill>
              <a:latin typeface="Calibri"/>
              <a:ea typeface="Calibri"/>
              <a:cs typeface="Calibri"/>
              <a:sym typeface="Calibri"/>
            </a:endParaRPr>
          </a:p>
        </p:txBody>
      </p:sp>
      <p:sp>
        <p:nvSpPr>
          <p:cNvPr id="587" name="Google Shape;587;p26"/>
          <p:cNvSpPr/>
          <p:nvPr/>
        </p:nvSpPr>
        <p:spPr>
          <a:xfrm>
            <a:off x="5925973" y="179935"/>
            <a:ext cx="3657600" cy="32004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1800" b="1">
                <a:solidFill>
                  <a:srgbClr val="111111"/>
                </a:solidFill>
                <a:latin typeface="Arial"/>
                <a:ea typeface="Arial"/>
                <a:cs typeface="Arial"/>
                <a:sym typeface="Arial"/>
              </a:rPr>
              <a:t>WITH OUR SOLUTION</a:t>
            </a:r>
            <a:endParaRPr sz="1800">
              <a:solidFill>
                <a:schemeClr val="dk1"/>
              </a:solidFill>
              <a:latin typeface="Calibri"/>
              <a:ea typeface="Calibri"/>
              <a:cs typeface="Calibri"/>
              <a:sym typeface="Calibri"/>
            </a:endParaRPr>
          </a:p>
        </p:txBody>
      </p:sp>
      <p:pic>
        <p:nvPicPr>
          <p:cNvPr id="588" name="Google Shape;588;p26" descr="https://pitch-assets-ccb95893-de3f-4266-973c-20049231b248.s3.eu-west-1.amazonaws.com/8d505a94-e46a-4433-82f0-f1ab3435a6b6?pitch-bytes=617297&amp;pitch-content-type=image%2Fpng"/>
          <p:cNvPicPr preferRelativeResize="0"/>
          <p:nvPr/>
        </p:nvPicPr>
        <p:blipFill rotWithShape="1">
          <a:blip r:embed="rId7">
            <a:alphaModFix/>
          </a:blip>
          <a:srcRect/>
          <a:stretch/>
        </p:blipFill>
        <p:spPr>
          <a:xfrm>
            <a:off x="5929398" y="2658734"/>
            <a:ext cx="1199637" cy="1199637"/>
          </a:xfrm>
          <a:prstGeom prst="rect">
            <a:avLst/>
          </a:prstGeom>
          <a:noFill/>
          <a:ln>
            <a:noFill/>
          </a:ln>
        </p:spPr>
      </p:pic>
      <p:pic>
        <p:nvPicPr>
          <p:cNvPr id="589" name="Google Shape;589;p26" descr="https://pitch-assets-ccb95893-de3f-4266-973c-20049231b248.s3.eu-west-1.amazonaws.com/664cbbf4-78df-4106-bef2-e2f54d18b7f8?pitch-bytes=133379&amp;pitch-content-type=image%2Fpng"/>
          <p:cNvPicPr preferRelativeResize="0"/>
          <p:nvPr/>
        </p:nvPicPr>
        <p:blipFill rotWithShape="1">
          <a:blip r:embed="rId3">
            <a:alphaModFix/>
          </a:blip>
          <a:srcRect/>
          <a:stretch/>
        </p:blipFill>
        <p:spPr>
          <a:xfrm>
            <a:off x="6109537" y="1516306"/>
            <a:ext cx="842401" cy="1084074"/>
          </a:xfrm>
          <a:prstGeom prst="rect">
            <a:avLst/>
          </a:prstGeom>
          <a:noFill/>
          <a:ln>
            <a:noFill/>
          </a:ln>
        </p:spPr>
      </p:pic>
      <p:sp>
        <p:nvSpPr>
          <p:cNvPr id="590" name="Google Shape;590;p26"/>
          <p:cNvSpPr/>
          <p:nvPr/>
        </p:nvSpPr>
        <p:spPr>
          <a:xfrm>
            <a:off x="7129035" y="1731969"/>
            <a:ext cx="1828800" cy="411480"/>
          </a:xfrm>
          <a:prstGeom prst="rect">
            <a:avLst/>
          </a:prstGeom>
          <a:noFill/>
          <a:ln>
            <a:noFill/>
          </a:ln>
        </p:spPr>
        <p:txBody>
          <a:bodyPr spcFirstLastPara="1" wrap="square" lIns="0" tIns="0" rIns="0" bIns="0" anchor="t" anchorCtr="0">
            <a:noAutofit/>
          </a:bodyPr>
          <a:lstStyle/>
          <a:p>
            <a:pPr marL="0" marR="0" lvl="0" indent="0" algn="l" rtl="0">
              <a:lnSpc>
                <a:spcPct val="180000"/>
              </a:lnSpc>
              <a:spcBef>
                <a:spcPts val="0"/>
              </a:spcBef>
              <a:spcAft>
                <a:spcPts val="0"/>
              </a:spcAft>
              <a:buNone/>
            </a:pPr>
            <a:r>
              <a:rPr lang="en-US" sz="900" b="1">
                <a:solidFill>
                  <a:srgbClr val="444444"/>
                </a:solidFill>
                <a:latin typeface="Arial"/>
                <a:ea typeface="Arial"/>
                <a:cs typeface="Arial"/>
                <a:sym typeface="Arial"/>
              </a:rPr>
              <a:t>"Now I have a safer Experience "</a:t>
            </a:r>
            <a:endParaRPr sz="900">
              <a:solidFill>
                <a:schemeClr val="dk1"/>
              </a:solidFill>
              <a:latin typeface="Calibri"/>
              <a:ea typeface="Calibri"/>
              <a:cs typeface="Calibri"/>
              <a:sym typeface="Calibri"/>
            </a:endParaRPr>
          </a:p>
        </p:txBody>
      </p:sp>
      <p:sp>
        <p:nvSpPr>
          <p:cNvPr id="591" name="Google Shape;591;p26"/>
          <p:cNvSpPr/>
          <p:nvPr/>
        </p:nvSpPr>
        <p:spPr>
          <a:xfrm>
            <a:off x="7143125" y="2658734"/>
            <a:ext cx="1828800" cy="822960"/>
          </a:xfrm>
          <a:prstGeom prst="rect">
            <a:avLst/>
          </a:prstGeom>
          <a:noFill/>
          <a:ln>
            <a:noFill/>
          </a:ln>
        </p:spPr>
        <p:txBody>
          <a:bodyPr spcFirstLastPara="1" wrap="square" lIns="0" tIns="0" rIns="0" bIns="0" anchor="t" anchorCtr="0">
            <a:noAutofit/>
          </a:bodyPr>
          <a:lstStyle/>
          <a:p>
            <a:pPr marL="0" marR="0" lvl="0" indent="0" algn="l" rtl="0">
              <a:lnSpc>
                <a:spcPct val="180000"/>
              </a:lnSpc>
              <a:spcBef>
                <a:spcPts val="0"/>
              </a:spcBef>
              <a:spcAft>
                <a:spcPts val="0"/>
              </a:spcAft>
              <a:buNone/>
            </a:pPr>
            <a:r>
              <a:rPr lang="en-US" sz="900" b="1">
                <a:solidFill>
                  <a:srgbClr val="444444"/>
                </a:solidFill>
                <a:latin typeface="Arial"/>
                <a:ea typeface="Arial"/>
                <a:cs typeface="Arial"/>
                <a:sym typeface="Arial"/>
              </a:rPr>
              <a:t>"Now I can make better decision to set Risk premiums"   ~Insurance agent</a:t>
            </a:r>
            <a:endParaRPr sz="900">
              <a:solidFill>
                <a:schemeClr val="dk1"/>
              </a:solidFill>
              <a:latin typeface="Calibri"/>
              <a:ea typeface="Calibri"/>
              <a:cs typeface="Calibri"/>
              <a:sym typeface="Calibri"/>
            </a:endParaRPr>
          </a:p>
        </p:txBody>
      </p:sp>
      <p:pic>
        <p:nvPicPr>
          <p:cNvPr id="592" name="Google Shape;592;p26" descr="https://pitch-assets-ccb95893-de3f-4266-973c-20049231b248.s3.eu-west-1.amazonaws.com/1d35515a-9aaa-497c-a4b2-802b307a5f75?pitch-bytes=850303&amp;pitch-content-type=image%2Fpng"/>
          <p:cNvPicPr preferRelativeResize="0"/>
          <p:nvPr/>
        </p:nvPicPr>
        <p:blipFill rotWithShape="1">
          <a:blip r:embed="rId8">
            <a:alphaModFix/>
          </a:blip>
          <a:srcRect t="2586" r="55767" b="2587"/>
          <a:stretch/>
        </p:blipFill>
        <p:spPr>
          <a:xfrm>
            <a:off x="6109268" y="3943168"/>
            <a:ext cx="890228" cy="1073523"/>
          </a:xfrm>
          <a:prstGeom prst="rect">
            <a:avLst/>
          </a:prstGeom>
          <a:noFill/>
          <a:ln>
            <a:noFill/>
          </a:ln>
        </p:spPr>
      </p:pic>
      <p:sp>
        <p:nvSpPr>
          <p:cNvPr id="593" name="Google Shape;593;p26"/>
          <p:cNvSpPr/>
          <p:nvPr/>
        </p:nvSpPr>
        <p:spPr>
          <a:xfrm>
            <a:off x="7143125" y="3983655"/>
            <a:ext cx="1828800" cy="1028700"/>
          </a:xfrm>
          <a:prstGeom prst="rect">
            <a:avLst/>
          </a:prstGeom>
          <a:noFill/>
          <a:ln>
            <a:noFill/>
          </a:ln>
        </p:spPr>
        <p:txBody>
          <a:bodyPr spcFirstLastPara="1" wrap="square" lIns="0" tIns="0" rIns="0" bIns="0" anchor="t" anchorCtr="0">
            <a:noAutofit/>
          </a:bodyPr>
          <a:lstStyle/>
          <a:p>
            <a:pPr marL="0" marR="0" lvl="0" indent="0" algn="l" rtl="0">
              <a:lnSpc>
                <a:spcPct val="180000"/>
              </a:lnSpc>
              <a:spcBef>
                <a:spcPts val="0"/>
              </a:spcBef>
              <a:spcAft>
                <a:spcPts val="0"/>
              </a:spcAft>
              <a:buNone/>
            </a:pPr>
            <a:r>
              <a:rPr lang="en-US" sz="900" b="1">
                <a:solidFill>
                  <a:srgbClr val="444444"/>
                </a:solidFill>
                <a:latin typeface="Arial"/>
                <a:ea typeface="Arial"/>
                <a:cs typeface="Arial"/>
                <a:sym typeface="Arial"/>
              </a:rPr>
              <a:t>" Now I can optimize my workforce across the City"      </a:t>
            </a:r>
            <a:endParaRPr sz="900">
              <a:solidFill>
                <a:schemeClr val="dk1"/>
              </a:solidFill>
              <a:latin typeface="Calibri"/>
              <a:ea typeface="Calibri"/>
              <a:cs typeface="Calibri"/>
              <a:sym typeface="Calibri"/>
            </a:endParaRPr>
          </a:p>
          <a:p>
            <a:pPr marL="0" marR="0" lvl="0" indent="0" algn="l" rtl="0">
              <a:lnSpc>
                <a:spcPct val="180000"/>
              </a:lnSpc>
              <a:spcBef>
                <a:spcPts val="0"/>
              </a:spcBef>
              <a:spcAft>
                <a:spcPts val="0"/>
              </a:spcAft>
              <a:buNone/>
            </a:pPr>
            <a:r>
              <a:rPr lang="en-US" sz="900" b="1">
                <a:solidFill>
                  <a:srgbClr val="444444"/>
                </a:solidFill>
                <a:latin typeface="Arial"/>
                <a:ea typeface="Arial"/>
                <a:cs typeface="Arial"/>
                <a:sym typeface="Arial"/>
              </a:rPr>
              <a:t> ~City planning committee</a:t>
            </a:r>
            <a:endParaRPr sz="9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9"/>
        <p:cNvGrpSpPr/>
        <p:nvPr/>
      </p:nvGrpSpPr>
      <p:grpSpPr>
        <a:xfrm>
          <a:off x="0" y="0"/>
          <a:ext cx="0" cy="0"/>
          <a:chOff x="0" y="0"/>
          <a:chExt cx="0" cy="0"/>
        </a:xfrm>
      </p:grpSpPr>
      <p:sp>
        <p:nvSpPr>
          <p:cNvPr id="600" name="Google Shape;600;p27"/>
          <p:cNvSpPr/>
          <p:nvPr/>
        </p:nvSpPr>
        <p:spPr>
          <a:xfrm>
            <a:off x="2981762" y="2171580"/>
            <a:ext cx="4572000" cy="80010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4500" b="1">
                <a:solidFill>
                  <a:srgbClr val="111111"/>
                </a:solidFill>
                <a:latin typeface="Arial"/>
                <a:ea typeface="Arial"/>
                <a:cs typeface="Arial"/>
                <a:sym typeface="Arial"/>
              </a:rPr>
              <a:t>APPENDIX</a:t>
            </a:r>
            <a:endParaRPr sz="4500">
              <a:solidFill>
                <a:schemeClr val="dk1"/>
              </a:solidFill>
              <a:latin typeface="Calibri"/>
              <a:ea typeface="Calibri"/>
              <a:cs typeface="Calibri"/>
              <a:sym typeface="Calibri"/>
            </a:endParaRPr>
          </a:p>
        </p:txBody>
      </p:sp>
      <p:pic>
        <p:nvPicPr>
          <p:cNvPr id="601" name="Google Shape;601;p27" descr="https://pitch-assets-ccb95893-de3f-4266-973c-20049231b248.s3.eu-west-1.amazonaws.com/try-pitch-pdf-export-logo.svg">
            <a:hlinkClick r:id="rId3"/>
          </p:cNvPr>
          <p:cNvPicPr preferRelativeResize="0"/>
          <p:nvPr/>
        </p:nvPicPr>
        <p:blipFill rotWithShape="1">
          <a:blip r:embed="rId4">
            <a:alphaModFix/>
          </a:blip>
          <a:srcRect/>
          <a:stretch/>
        </p:blipFill>
        <p:spPr>
          <a:xfrm>
            <a:off x="136595" y="4803153"/>
            <a:ext cx="515221" cy="22730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6"/>
        <p:cNvGrpSpPr/>
        <p:nvPr/>
      </p:nvGrpSpPr>
      <p:grpSpPr>
        <a:xfrm>
          <a:off x="0" y="0"/>
          <a:ext cx="0" cy="0"/>
          <a:chOff x="0" y="0"/>
          <a:chExt cx="0" cy="0"/>
        </a:xfrm>
      </p:grpSpPr>
      <p:sp>
        <p:nvSpPr>
          <p:cNvPr id="607" name="Google Shape;607;p28"/>
          <p:cNvSpPr/>
          <p:nvPr/>
        </p:nvSpPr>
        <p:spPr>
          <a:xfrm>
            <a:off x="10329" y="-2189"/>
            <a:ext cx="9050544" cy="6172200"/>
          </a:xfrm>
          <a:prstGeom prst="rect">
            <a:avLst/>
          </a:prstGeom>
          <a:noFill/>
          <a:ln>
            <a:noFill/>
          </a:ln>
        </p:spPr>
        <p:txBody>
          <a:bodyPr spcFirstLastPara="1" wrap="square" lIns="0" tIns="0" rIns="0" bIns="0" anchor="t" anchorCtr="0">
            <a:noAutofit/>
          </a:bodyPr>
          <a:lstStyle/>
          <a:p>
            <a:pPr marL="0" marR="0" lvl="0" indent="0" algn="l" rtl="0">
              <a:lnSpc>
                <a:spcPct val="300000"/>
              </a:lnSpc>
              <a:spcBef>
                <a:spcPts val="0"/>
              </a:spcBef>
              <a:spcAft>
                <a:spcPts val="0"/>
              </a:spcAft>
              <a:buNone/>
            </a:pPr>
            <a:r>
              <a:rPr lang="en-US" sz="800" b="1">
                <a:solidFill>
                  <a:srgbClr val="444444"/>
                </a:solidFill>
                <a:latin typeface="Arial"/>
                <a:ea typeface="Arial"/>
                <a:cs typeface="Arial"/>
                <a:sym typeface="Arial"/>
              </a:rPr>
              <a:t> 2024 Hackathon Challenges Answers</a:t>
            </a:r>
            <a:endParaRPr sz="800">
              <a:solidFill>
                <a:schemeClr val="dk1"/>
              </a:solidFill>
              <a:latin typeface="Calibri"/>
              <a:ea typeface="Calibri"/>
              <a:cs typeface="Calibri"/>
              <a:sym typeface="Calibri"/>
            </a:endParaRPr>
          </a:p>
          <a:p>
            <a:pPr marL="0" marR="0" lvl="0" indent="0" algn="l" rtl="0">
              <a:lnSpc>
                <a:spcPct val="262500"/>
              </a:lnSpc>
              <a:spcBef>
                <a:spcPts val="0"/>
              </a:spcBef>
              <a:spcAft>
                <a:spcPts val="0"/>
              </a:spcAft>
              <a:buNone/>
            </a:pPr>
            <a:r>
              <a:rPr lang="en-US" sz="800" b="1">
                <a:solidFill>
                  <a:srgbClr val="444444"/>
                </a:solidFill>
                <a:latin typeface="Arial"/>
                <a:ea typeface="Arial"/>
                <a:cs typeface="Arial"/>
                <a:sym typeface="Arial"/>
              </a:rPr>
              <a:t>Q1: What boroughs of New York see the most collisions? Are there any areas of the city or intersections with a high number of collisions? </a:t>
            </a:r>
            <a:endParaRPr sz="800">
              <a:solidFill>
                <a:schemeClr val="dk1"/>
              </a:solidFill>
              <a:latin typeface="Calibri"/>
              <a:ea typeface="Calibri"/>
              <a:cs typeface="Calibri"/>
              <a:sym typeface="Calibri"/>
            </a:endParaRPr>
          </a:p>
          <a:p>
            <a:pPr marL="0" marR="0" lvl="0" indent="0" algn="l" rtl="0">
              <a:lnSpc>
                <a:spcPct val="262500"/>
              </a:lnSpc>
              <a:spcBef>
                <a:spcPts val="0"/>
              </a:spcBef>
              <a:spcAft>
                <a:spcPts val="0"/>
              </a:spcAft>
              <a:buNone/>
            </a:pPr>
            <a:r>
              <a:rPr lang="en-US" sz="800" b="0">
                <a:solidFill>
                  <a:srgbClr val="444444"/>
                </a:solidFill>
                <a:latin typeface="Arial"/>
                <a:ea typeface="Arial"/>
                <a:cs typeface="Arial"/>
                <a:sym typeface="Arial"/>
              </a:rPr>
              <a:t>A1: Brooklyn</a:t>
            </a:r>
            <a:endParaRPr sz="800">
              <a:solidFill>
                <a:schemeClr val="dk1"/>
              </a:solidFill>
              <a:latin typeface="Calibri"/>
              <a:ea typeface="Calibri"/>
              <a:cs typeface="Calibri"/>
              <a:sym typeface="Calibri"/>
            </a:endParaRPr>
          </a:p>
          <a:p>
            <a:pPr marL="0" marR="0" lvl="0" indent="0" algn="l" rtl="0">
              <a:lnSpc>
                <a:spcPct val="262500"/>
              </a:lnSpc>
              <a:spcBef>
                <a:spcPts val="0"/>
              </a:spcBef>
              <a:spcAft>
                <a:spcPts val="0"/>
              </a:spcAft>
              <a:buNone/>
            </a:pPr>
            <a:r>
              <a:rPr lang="en-US" sz="800" b="1">
                <a:solidFill>
                  <a:srgbClr val="444444"/>
                </a:solidFill>
                <a:latin typeface="Arial"/>
                <a:ea typeface="Arial"/>
                <a:cs typeface="Arial"/>
                <a:sym typeface="Arial"/>
              </a:rPr>
              <a:t>Q2 What were the biggest primary and secondary contributing factors for motor vehicle collisions? </a:t>
            </a:r>
            <a:endParaRPr sz="800">
              <a:solidFill>
                <a:schemeClr val="dk1"/>
              </a:solidFill>
              <a:latin typeface="Calibri"/>
              <a:ea typeface="Calibri"/>
              <a:cs typeface="Calibri"/>
              <a:sym typeface="Calibri"/>
            </a:endParaRPr>
          </a:p>
          <a:p>
            <a:pPr marL="0" marR="0" lvl="0" indent="0" algn="l" rtl="0">
              <a:lnSpc>
                <a:spcPct val="262500"/>
              </a:lnSpc>
              <a:spcBef>
                <a:spcPts val="0"/>
              </a:spcBef>
              <a:spcAft>
                <a:spcPts val="0"/>
              </a:spcAft>
              <a:buNone/>
            </a:pPr>
            <a:r>
              <a:rPr lang="en-US" sz="800" b="0">
                <a:solidFill>
                  <a:srgbClr val="444444"/>
                </a:solidFill>
                <a:latin typeface="Arial"/>
                <a:ea typeface="Arial"/>
                <a:cs typeface="Arial"/>
                <a:sym typeface="Arial"/>
              </a:rPr>
              <a:t> A2: </a:t>
            </a:r>
            <a:r>
              <a:rPr lang="en-US" sz="800" b="1">
                <a:solidFill>
                  <a:srgbClr val="444444"/>
                </a:solidFill>
                <a:latin typeface="Arial"/>
                <a:ea typeface="Arial"/>
                <a:cs typeface="Arial"/>
                <a:sym typeface="Arial"/>
              </a:rPr>
              <a:t>Phone use</a:t>
            </a:r>
            <a:r>
              <a:rPr lang="en-US" sz="800" b="0">
                <a:solidFill>
                  <a:srgbClr val="444444"/>
                </a:solidFill>
                <a:latin typeface="Arial"/>
                <a:ea typeface="Arial"/>
                <a:cs typeface="Arial"/>
                <a:sym typeface="Arial"/>
              </a:rPr>
              <a:t>: Driver Inattention/Distraction, Failure to yield right of way</a:t>
            </a:r>
            <a:endParaRPr sz="800">
              <a:solidFill>
                <a:schemeClr val="dk1"/>
              </a:solidFill>
              <a:latin typeface="Calibri"/>
              <a:ea typeface="Calibri"/>
              <a:cs typeface="Calibri"/>
              <a:sym typeface="Calibri"/>
            </a:endParaRPr>
          </a:p>
          <a:p>
            <a:pPr marL="0" marR="0" lvl="0" indent="0" algn="l" rtl="0">
              <a:lnSpc>
                <a:spcPct val="262500"/>
              </a:lnSpc>
              <a:spcBef>
                <a:spcPts val="0"/>
              </a:spcBef>
              <a:spcAft>
                <a:spcPts val="0"/>
              </a:spcAft>
              <a:buNone/>
            </a:pPr>
            <a:r>
              <a:rPr lang="en-US" sz="800" b="1">
                <a:solidFill>
                  <a:srgbClr val="444444"/>
                </a:solidFill>
                <a:latin typeface="Arial"/>
                <a:ea typeface="Arial"/>
                <a:cs typeface="Arial"/>
                <a:sym typeface="Arial"/>
              </a:rPr>
              <a:t>Q3 Does the type of vehicles involved in collisions have an impact on the rate of injury/death? </a:t>
            </a:r>
            <a:endParaRPr sz="800">
              <a:solidFill>
                <a:schemeClr val="dk1"/>
              </a:solidFill>
              <a:latin typeface="Calibri"/>
              <a:ea typeface="Calibri"/>
              <a:cs typeface="Calibri"/>
              <a:sym typeface="Calibri"/>
            </a:endParaRPr>
          </a:p>
          <a:p>
            <a:pPr marL="0" marR="0" lvl="0" indent="0" algn="l" rtl="0">
              <a:lnSpc>
                <a:spcPct val="262500"/>
              </a:lnSpc>
              <a:spcBef>
                <a:spcPts val="0"/>
              </a:spcBef>
              <a:spcAft>
                <a:spcPts val="0"/>
              </a:spcAft>
              <a:buNone/>
            </a:pPr>
            <a:r>
              <a:rPr lang="en-US" sz="800" b="0">
                <a:solidFill>
                  <a:srgbClr val="444444"/>
                </a:solidFill>
                <a:latin typeface="Arial"/>
                <a:ea typeface="Arial"/>
                <a:cs typeface="Arial"/>
                <a:sym typeface="Arial"/>
              </a:rPr>
              <a:t>A3: No, there is no direct relation of vehicle involved in collision with injury/death rate. From our analysis we see SUVs and Sedan are involved in most number of collision, however the number of rate of injuries and death rate are higher for bike and motorcycle </a:t>
            </a:r>
            <a:endParaRPr sz="800">
              <a:solidFill>
                <a:schemeClr val="dk1"/>
              </a:solidFill>
              <a:latin typeface="Calibri"/>
              <a:ea typeface="Calibri"/>
              <a:cs typeface="Calibri"/>
              <a:sym typeface="Calibri"/>
            </a:endParaRPr>
          </a:p>
          <a:p>
            <a:pPr marL="0" marR="0" lvl="0" indent="0" algn="l" rtl="0">
              <a:lnSpc>
                <a:spcPct val="262500"/>
              </a:lnSpc>
              <a:spcBef>
                <a:spcPts val="0"/>
              </a:spcBef>
              <a:spcAft>
                <a:spcPts val="0"/>
              </a:spcAft>
              <a:buNone/>
            </a:pPr>
            <a:r>
              <a:rPr lang="en-US" sz="800" b="1">
                <a:solidFill>
                  <a:srgbClr val="444444"/>
                </a:solidFill>
                <a:latin typeface="Arial"/>
                <a:ea typeface="Arial"/>
                <a:cs typeface="Arial"/>
                <a:sym typeface="Arial"/>
              </a:rPr>
              <a:t>Q4 Are injuries and deaths declining as expected by Vision Zero? Are there any seasonal, weekly, or daily patterns to the number of collisions? </a:t>
            </a:r>
            <a:endParaRPr sz="800">
              <a:solidFill>
                <a:schemeClr val="dk1"/>
              </a:solidFill>
              <a:latin typeface="Calibri"/>
              <a:ea typeface="Calibri"/>
              <a:cs typeface="Calibri"/>
              <a:sym typeface="Calibri"/>
            </a:endParaRPr>
          </a:p>
          <a:p>
            <a:pPr marL="0" marR="0" lvl="0" indent="0" algn="l" rtl="0">
              <a:lnSpc>
                <a:spcPct val="262500"/>
              </a:lnSpc>
              <a:spcBef>
                <a:spcPts val="0"/>
              </a:spcBef>
              <a:spcAft>
                <a:spcPts val="0"/>
              </a:spcAft>
              <a:buNone/>
            </a:pPr>
            <a:r>
              <a:rPr lang="en-US" sz="800" b="0">
                <a:solidFill>
                  <a:srgbClr val="444444"/>
                </a:solidFill>
                <a:latin typeface="Arial"/>
                <a:ea typeface="Arial"/>
                <a:cs typeface="Arial"/>
                <a:sym typeface="Arial"/>
              </a:rPr>
              <a:t>A4: There was a noticeable but not highly significant drop after Vision Zero was implemented, followed by another spike in 2021.</a:t>
            </a:r>
            <a:endParaRPr sz="800">
              <a:solidFill>
                <a:schemeClr val="dk1"/>
              </a:solidFill>
              <a:latin typeface="Calibri"/>
              <a:ea typeface="Calibri"/>
              <a:cs typeface="Calibri"/>
              <a:sym typeface="Calibri"/>
            </a:endParaRPr>
          </a:p>
          <a:p>
            <a:pPr marL="0" marR="0" lvl="0" indent="0" algn="l" rtl="0">
              <a:lnSpc>
                <a:spcPct val="262500"/>
              </a:lnSpc>
              <a:spcBef>
                <a:spcPts val="0"/>
              </a:spcBef>
              <a:spcAft>
                <a:spcPts val="0"/>
              </a:spcAft>
              <a:buNone/>
            </a:pPr>
            <a:r>
              <a:rPr lang="en-US" sz="800" b="0">
                <a:solidFill>
                  <a:srgbClr val="444444"/>
                </a:solidFill>
                <a:latin typeface="Arial"/>
                <a:ea typeface="Arial"/>
                <a:cs typeface="Arial"/>
                <a:sym typeface="Arial"/>
              </a:rPr>
              <a:t>In the seasonal analysis for 2023, the second quarter recorded the highest collision rates, while the fourth quarter witnessed the highest death rates. Breaking down the monthly trends in 2023, August stood out with the peak in death rates. The period from May to October consistently showed elevated rates, with relatively lower figures for January and February. Looking at the overall monthly data, May exhibited the highest rates.In the weekly analysis for 2023, Fridays experienced the highest collision rates, while Sundays recorded the lowest. Examining the 24-hour pattern for 2023, collisions peaked during the morning commute at 8 am and decreased after 5 pm.</a:t>
            </a:r>
            <a:endParaRPr sz="800">
              <a:solidFill>
                <a:schemeClr val="dk1"/>
              </a:solidFill>
              <a:latin typeface="Calibri"/>
              <a:ea typeface="Calibri"/>
              <a:cs typeface="Calibri"/>
              <a:sym typeface="Calibri"/>
            </a:endParaRPr>
          </a:p>
          <a:p>
            <a:pPr marL="0" marR="0" lvl="0" indent="0" algn="l" rtl="0">
              <a:lnSpc>
                <a:spcPct val="262500"/>
              </a:lnSpc>
              <a:spcBef>
                <a:spcPts val="0"/>
              </a:spcBef>
              <a:spcAft>
                <a:spcPts val="0"/>
              </a:spcAft>
              <a:buNone/>
            </a:pPr>
            <a:r>
              <a:rPr lang="en-US" sz="800" b="1">
                <a:solidFill>
                  <a:srgbClr val="444444"/>
                </a:solidFill>
                <a:latin typeface="Arial"/>
                <a:ea typeface="Arial"/>
                <a:cs typeface="Arial"/>
                <a:sym typeface="Arial"/>
              </a:rPr>
              <a:t> Q5 How do injuries and death rates differ between pedestrians, motorists and cyclists? </a:t>
            </a:r>
            <a:endParaRPr sz="800">
              <a:solidFill>
                <a:schemeClr val="dk1"/>
              </a:solidFill>
              <a:latin typeface="Calibri"/>
              <a:ea typeface="Calibri"/>
              <a:cs typeface="Calibri"/>
              <a:sym typeface="Calibri"/>
            </a:endParaRPr>
          </a:p>
          <a:p>
            <a:pPr marL="0" marR="0" lvl="0" indent="0" algn="l" rtl="0">
              <a:lnSpc>
                <a:spcPct val="262500"/>
              </a:lnSpc>
              <a:spcBef>
                <a:spcPts val="0"/>
              </a:spcBef>
              <a:spcAft>
                <a:spcPts val="0"/>
              </a:spcAft>
              <a:buNone/>
            </a:pPr>
            <a:r>
              <a:rPr lang="en-US" sz="800" b="0">
                <a:solidFill>
                  <a:srgbClr val="444444"/>
                </a:solidFill>
                <a:latin typeface="Arial"/>
                <a:ea typeface="Arial"/>
                <a:cs typeface="Arial"/>
                <a:sym typeface="Arial"/>
              </a:rPr>
              <a:t>A5: </a:t>
            </a:r>
            <a:r>
              <a:rPr lang="en-US" sz="800" b="1">
                <a:solidFill>
                  <a:srgbClr val="444444"/>
                </a:solidFill>
                <a:latin typeface="Arial"/>
                <a:ea typeface="Arial"/>
                <a:cs typeface="Arial"/>
                <a:sym typeface="Arial"/>
              </a:rPr>
              <a:t>Cyclist- a) Injury Rate:</a:t>
            </a:r>
            <a:r>
              <a:rPr lang="en-US" sz="800" b="0">
                <a:solidFill>
                  <a:srgbClr val="444444"/>
                </a:solidFill>
                <a:latin typeface="Arial"/>
                <a:ea typeface="Arial"/>
                <a:cs typeface="Arial"/>
                <a:sym typeface="Arial"/>
              </a:rPr>
              <a:t> Stable with minor fluctuations, a slight peak in 2019, then returns to the baseline. </a:t>
            </a:r>
            <a:r>
              <a:rPr lang="en-US" sz="800" b="1">
                <a:solidFill>
                  <a:srgbClr val="444444"/>
                </a:solidFill>
                <a:latin typeface="Arial"/>
                <a:ea typeface="Arial"/>
                <a:cs typeface="Arial"/>
                <a:sym typeface="Arial"/>
              </a:rPr>
              <a:t>b) Death rate</a:t>
            </a:r>
            <a:r>
              <a:rPr lang="en-US" sz="800" b="0">
                <a:solidFill>
                  <a:srgbClr val="444444"/>
                </a:solidFill>
                <a:latin typeface="Arial"/>
                <a:ea typeface="Arial"/>
                <a:cs typeface="Arial"/>
                <a:sym typeface="Arial"/>
              </a:rPr>
              <a:t>: Low and stable with slight variations, no clear trend over the years </a:t>
            </a:r>
            <a:endParaRPr sz="800">
              <a:solidFill>
                <a:schemeClr val="dk1"/>
              </a:solidFill>
              <a:latin typeface="Calibri"/>
              <a:ea typeface="Calibri"/>
              <a:cs typeface="Calibri"/>
              <a:sym typeface="Calibri"/>
            </a:endParaRPr>
          </a:p>
          <a:p>
            <a:pPr marL="0" marR="0" lvl="0" indent="0" algn="l" rtl="0">
              <a:lnSpc>
                <a:spcPct val="262500"/>
              </a:lnSpc>
              <a:spcBef>
                <a:spcPts val="0"/>
              </a:spcBef>
              <a:spcAft>
                <a:spcPts val="0"/>
              </a:spcAft>
              <a:buNone/>
            </a:pPr>
            <a:r>
              <a:rPr lang="en-US" sz="800" b="1">
                <a:solidFill>
                  <a:srgbClr val="444444"/>
                </a:solidFill>
                <a:latin typeface="Arial"/>
                <a:ea typeface="Arial"/>
                <a:cs typeface="Arial"/>
                <a:sym typeface="Arial"/>
              </a:rPr>
              <a:t>Motorist- a) Injury Rate:</a:t>
            </a:r>
            <a:r>
              <a:rPr lang="en-US" sz="800" b="0">
                <a:solidFill>
                  <a:srgbClr val="444444"/>
                </a:solidFill>
                <a:latin typeface="Arial"/>
                <a:ea typeface="Arial"/>
                <a:cs typeface="Arial"/>
                <a:sym typeface="Arial"/>
              </a:rPr>
              <a:t> Initially higher than cyclists in 2014, decreases significantly until 2017, and slightly increases by 2023. </a:t>
            </a:r>
            <a:r>
              <a:rPr lang="en-US" sz="800" b="1">
                <a:solidFill>
                  <a:srgbClr val="444444"/>
                </a:solidFill>
                <a:latin typeface="Arial"/>
                <a:ea typeface="Arial"/>
                <a:cs typeface="Arial"/>
                <a:sym typeface="Arial"/>
              </a:rPr>
              <a:t>b)</a:t>
            </a:r>
            <a:r>
              <a:rPr lang="en-US" sz="800" b="0">
                <a:solidFill>
                  <a:srgbClr val="444444"/>
                </a:solidFill>
                <a:latin typeface="Arial"/>
                <a:ea typeface="Arial"/>
                <a:cs typeface="Arial"/>
                <a:sym typeface="Arial"/>
              </a:rPr>
              <a:t> </a:t>
            </a:r>
            <a:r>
              <a:rPr lang="en-US" sz="800" b="1">
                <a:solidFill>
                  <a:srgbClr val="444444"/>
                </a:solidFill>
                <a:latin typeface="Arial"/>
                <a:ea typeface="Arial"/>
                <a:cs typeface="Arial"/>
                <a:sym typeface="Arial"/>
              </a:rPr>
              <a:t>Death Rate:</a:t>
            </a:r>
            <a:r>
              <a:rPr lang="en-US" sz="800" b="0">
                <a:solidFill>
                  <a:srgbClr val="444444"/>
                </a:solidFill>
                <a:latin typeface="Arial"/>
                <a:ea typeface="Arial"/>
                <a:cs typeface="Arial"/>
                <a:sym typeface="Arial"/>
              </a:rPr>
              <a:t> Fluctuates, peaks around 2019, then returns closer to earlier levels. </a:t>
            </a:r>
            <a:r>
              <a:rPr lang="en-US" sz="800" b="1">
                <a:solidFill>
                  <a:srgbClr val="444444"/>
                </a:solidFill>
                <a:latin typeface="Arial"/>
                <a:ea typeface="Arial"/>
                <a:cs typeface="Arial"/>
                <a:sym typeface="Arial"/>
              </a:rPr>
              <a:t>Pedestrian- a) Injury Rate:</a:t>
            </a:r>
            <a:r>
              <a:rPr lang="en-US" sz="800" b="0">
                <a:solidFill>
                  <a:srgbClr val="444444"/>
                </a:solidFill>
                <a:latin typeface="Arial"/>
                <a:ea typeface="Arial"/>
                <a:cs typeface="Arial"/>
                <a:sym typeface="Arial"/>
              </a:rPr>
              <a:t> Starts lowest in 2014, steadily increases, surpasses motorist rate by 2018, highest by 2023. </a:t>
            </a:r>
            <a:r>
              <a:rPr lang="en-US" sz="800" b="1">
                <a:solidFill>
                  <a:srgbClr val="444444"/>
                </a:solidFill>
                <a:latin typeface="Arial"/>
                <a:ea typeface="Arial"/>
                <a:cs typeface="Arial"/>
                <a:sym typeface="Arial"/>
              </a:rPr>
              <a:t>b)</a:t>
            </a:r>
            <a:r>
              <a:rPr lang="en-US" sz="800" b="0">
                <a:solidFill>
                  <a:srgbClr val="444444"/>
                </a:solidFill>
                <a:latin typeface="Arial"/>
                <a:ea typeface="Arial"/>
                <a:cs typeface="Arial"/>
                <a:sym typeface="Arial"/>
              </a:rPr>
              <a:t> </a:t>
            </a:r>
            <a:r>
              <a:rPr lang="en-US" sz="800" b="1">
                <a:solidFill>
                  <a:srgbClr val="444444"/>
                </a:solidFill>
                <a:latin typeface="Arial"/>
                <a:ea typeface="Arial"/>
                <a:cs typeface="Arial"/>
                <a:sym typeface="Arial"/>
              </a:rPr>
              <a:t>Death Rate:</a:t>
            </a:r>
            <a:r>
              <a:rPr lang="en-US" sz="800" b="0">
                <a:solidFill>
                  <a:srgbClr val="444444"/>
                </a:solidFill>
                <a:latin typeface="Arial"/>
                <a:ea typeface="Arial"/>
                <a:cs typeface="Arial"/>
                <a:sym typeface="Arial"/>
              </a:rPr>
              <a:t> Starts as the highest, maintains that position, with a slight upward trend.</a:t>
            </a:r>
            <a:endParaRPr sz="800">
              <a:solidFill>
                <a:schemeClr val="dk1"/>
              </a:solidFill>
              <a:latin typeface="Calibri"/>
              <a:ea typeface="Calibri"/>
              <a:cs typeface="Calibri"/>
              <a:sym typeface="Calibri"/>
            </a:endParaRPr>
          </a:p>
          <a:p>
            <a:pPr marL="0" marR="0" lvl="0" indent="0" algn="l" rtl="0">
              <a:lnSpc>
                <a:spcPct val="262500"/>
              </a:lnSpc>
              <a:spcBef>
                <a:spcPts val="0"/>
              </a:spcBef>
              <a:spcAft>
                <a:spcPts val="0"/>
              </a:spcAft>
              <a:buNone/>
            </a:pPr>
            <a:endParaRPr sz="800">
              <a:solidFill>
                <a:schemeClr val="dk1"/>
              </a:solidFill>
              <a:latin typeface="Calibri"/>
              <a:ea typeface="Calibri"/>
              <a:cs typeface="Calibri"/>
              <a:sym typeface="Calibri"/>
            </a:endParaRPr>
          </a:p>
          <a:p>
            <a:pPr marL="0" marR="0" lvl="0" indent="0" algn="l" rtl="0">
              <a:lnSpc>
                <a:spcPct val="262500"/>
              </a:lnSpc>
              <a:spcBef>
                <a:spcPts val="0"/>
              </a:spcBef>
              <a:spcAft>
                <a:spcPts val="0"/>
              </a:spcAft>
              <a:buNone/>
            </a:pPr>
            <a:endParaRPr sz="800">
              <a:solidFill>
                <a:schemeClr val="dk1"/>
              </a:solidFill>
              <a:latin typeface="Calibri"/>
              <a:ea typeface="Calibri"/>
              <a:cs typeface="Calibri"/>
              <a:sym typeface="Calibri"/>
            </a:endParaRPr>
          </a:p>
          <a:p>
            <a:pPr marL="0" marR="0" lvl="0" indent="0" algn="l" rtl="0">
              <a:lnSpc>
                <a:spcPct val="262500"/>
              </a:lnSpc>
              <a:spcBef>
                <a:spcPts val="0"/>
              </a:spcBef>
              <a:spcAft>
                <a:spcPts val="0"/>
              </a:spcAft>
              <a:buNone/>
            </a:pPr>
            <a:endParaRPr sz="800">
              <a:solidFill>
                <a:schemeClr val="dk1"/>
              </a:solidFill>
              <a:latin typeface="Calibri"/>
              <a:ea typeface="Calibri"/>
              <a:cs typeface="Calibri"/>
              <a:sym typeface="Calibri"/>
            </a:endParaRPr>
          </a:p>
          <a:p>
            <a:pPr marL="0" marR="0" lvl="0" indent="0" algn="l" rtl="0">
              <a:lnSpc>
                <a:spcPct val="262500"/>
              </a:lnSpc>
              <a:spcBef>
                <a:spcPts val="0"/>
              </a:spcBef>
              <a:spcAft>
                <a:spcPts val="0"/>
              </a:spcAft>
              <a:buNone/>
            </a:pPr>
            <a:endParaRPr sz="8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3"/>
        <p:cNvGrpSpPr/>
        <p:nvPr/>
      </p:nvGrpSpPr>
      <p:grpSpPr>
        <a:xfrm>
          <a:off x="0" y="0"/>
          <a:ext cx="0" cy="0"/>
          <a:chOff x="0" y="0"/>
          <a:chExt cx="0" cy="0"/>
        </a:xfrm>
      </p:grpSpPr>
      <p:pic>
        <p:nvPicPr>
          <p:cNvPr id="614" name="Google Shape;614;p29" descr="https://pitch-assets-ccb95893-de3f-4266-973c-20049231b248.s3.eu-west-1.amazonaws.com/f7bdfaab-ebd3-42cf-913a-fe4e007f4b30?pitch-bytes=113671&amp;pitch-content-type=image%2Fpng"/>
          <p:cNvPicPr preferRelativeResize="0"/>
          <p:nvPr/>
        </p:nvPicPr>
        <p:blipFill rotWithShape="1">
          <a:blip r:embed="rId3">
            <a:alphaModFix/>
          </a:blip>
          <a:srcRect l="24647" r="707"/>
          <a:stretch/>
        </p:blipFill>
        <p:spPr>
          <a:xfrm>
            <a:off x="1348721" y="511814"/>
            <a:ext cx="7003684" cy="4121195"/>
          </a:xfrm>
          <a:prstGeom prst="rect">
            <a:avLst/>
          </a:prstGeom>
          <a:noFill/>
          <a:ln>
            <a:noFill/>
          </a:ln>
        </p:spPr>
      </p:pic>
      <p:sp>
        <p:nvSpPr>
          <p:cNvPr id="615" name="Google Shape;615;p29"/>
          <p:cNvSpPr/>
          <p:nvPr/>
        </p:nvSpPr>
        <p:spPr>
          <a:xfrm>
            <a:off x="476250" y="133681"/>
            <a:ext cx="2743200" cy="25146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1800" b="1">
                <a:solidFill>
                  <a:srgbClr val="111111"/>
                </a:solidFill>
                <a:latin typeface="Arial"/>
                <a:ea typeface="Arial"/>
                <a:cs typeface="Arial"/>
                <a:sym typeface="Arial"/>
              </a:rPr>
              <a:t>PRICING FOR MONTH</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
        <p:cNvGrpSpPr/>
        <p:nvPr/>
      </p:nvGrpSpPr>
      <p:grpSpPr>
        <a:xfrm>
          <a:off x="0" y="0"/>
          <a:ext cx="0" cy="0"/>
          <a:chOff x="0" y="0"/>
          <a:chExt cx="0" cy="0"/>
        </a:xfrm>
      </p:grpSpPr>
      <p:pic>
        <p:nvPicPr>
          <p:cNvPr id="56" name="Google Shape;56;p3" descr="https://pitch-assets-ccb95893-de3f-4266-973c-20049231b248.s3.eu-west-1.amazonaws.com/4d842982-8217-4ba0-ab5c-961fc084e387?pitch-bytes=1166123&amp;pitch-content-type=image%2Fjpeg"/>
          <p:cNvPicPr preferRelativeResize="0"/>
          <p:nvPr/>
        </p:nvPicPr>
        <p:blipFill rotWithShape="1">
          <a:blip r:embed="rId3">
            <a:alphaModFix/>
          </a:blip>
          <a:srcRect t="7802" b="7802"/>
          <a:stretch/>
        </p:blipFill>
        <p:spPr>
          <a:xfrm>
            <a:off x="0" y="0"/>
            <a:ext cx="9144000" cy="5143500"/>
          </a:xfrm>
          <a:prstGeom prst="rect">
            <a:avLst/>
          </a:prstGeom>
          <a:noFill/>
          <a:ln>
            <a:noFill/>
          </a:ln>
        </p:spPr>
      </p:pic>
      <p:sp>
        <p:nvSpPr>
          <p:cNvPr id="57" name="Google Shape;57;p3"/>
          <p:cNvSpPr/>
          <p:nvPr/>
        </p:nvSpPr>
        <p:spPr>
          <a:xfrm>
            <a:off x="-23812" y="0"/>
            <a:ext cx="166688" cy="5166500"/>
          </a:xfrm>
          <a:prstGeom prst="roundRect">
            <a:avLst>
              <a:gd name="adj" fmla="val -54857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9001163" y="0"/>
            <a:ext cx="166688" cy="5143500"/>
          </a:xfrm>
          <a:prstGeom prst="roundRect">
            <a:avLst>
              <a:gd name="adj" fmla="val -54857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56" y="-23812"/>
            <a:ext cx="9143398" cy="166688"/>
          </a:xfrm>
          <a:prstGeom prst="roundRect">
            <a:avLst>
              <a:gd name="adj" fmla="val -54857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356" y="4999813"/>
            <a:ext cx="9143398" cy="166687"/>
          </a:xfrm>
          <a:prstGeom prst="roundRect">
            <a:avLst>
              <a:gd name="adj" fmla="val -548573"/>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76250" y="476250"/>
            <a:ext cx="914400" cy="18288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endParaRPr sz="900">
              <a:solidFill>
                <a:schemeClr val="dk1"/>
              </a:solidFill>
              <a:latin typeface="Calibri"/>
              <a:ea typeface="Calibri"/>
              <a:cs typeface="Calibri"/>
              <a:sym typeface="Calibri"/>
            </a:endParaRPr>
          </a:p>
        </p:txBody>
      </p:sp>
      <p:sp>
        <p:nvSpPr>
          <p:cNvPr id="62" name="Google Shape;62;p3"/>
          <p:cNvSpPr/>
          <p:nvPr/>
        </p:nvSpPr>
        <p:spPr>
          <a:xfrm>
            <a:off x="476250" y="710565"/>
            <a:ext cx="914400" cy="18288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endParaRPr sz="900">
              <a:solidFill>
                <a:schemeClr val="dk1"/>
              </a:solidFill>
              <a:latin typeface="Calibri"/>
              <a:ea typeface="Calibri"/>
              <a:cs typeface="Calibri"/>
              <a:sym typeface="Calibri"/>
            </a:endParaRPr>
          </a:p>
        </p:txBody>
      </p:sp>
      <p:sp>
        <p:nvSpPr>
          <p:cNvPr id="63" name="Google Shape;63;p3"/>
          <p:cNvSpPr/>
          <p:nvPr/>
        </p:nvSpPr>
        <p:spPr>
          <a:xfrm>
            <a:off x="476250" y="944880"/>
            <a:ext cx="914400" cy="18288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endParaRPr sz="900">
              <a:solidFill>
                <a:schemeClr val="dk1"/>
              </a:solidFill>
              <a:latin typeface="Calibri"/>
              <a:ea typeface="Calibri"/>
              <a:cs typeface="Calibri"/>
              <a:sym typeface="Calibri"/>
            </a:endParaRPr>
          </a:p>
        </p:txBody>
      </p:sp>
      <p:sp>
        <p:nvSpPr>
          <p:cNvPr id="64" name="Google Shape;64;p3"/>
          <p:cNvSpPr/>
          <p:nvPr/>
        </p:nvSpPr>
        <p:spPr>
          <a:xfrm>
            <a:off x="145659" y="131902"/>
            <a:ext cx="8885970" cy="4894058"/>
          </a:xfrm>
          <a:prstGeom prst="roundRect">
            <a:avLst>
              <a:gd name="adj" fmla="val -18684"/>
            </a:avLst>
          </a:prstGeom>
          <a:solidFill>
            <a:srgbClr val="111111">
              <a:alpha val="45882"/>
            </a:srgbClr>
          </a:solidFill>
          <a:ln>
            <a:noFill/>
          </a:ln>
        </p:spPr>
        <p:txBody>
          <a:bodyPr spcFirstLastPara="1" wrap="square" lIns="493650" tIns="577750" rIns="493650" bIns="577750"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sp>
        <p:nvSpPr>
          <p:cNvPr id="65" name="Google Shape;65;p3"/>
          <p:cNvSpPr/>
          <p:nvPr/>
        </p:nvSpPr>
        <p:spPr>
          <a:xfrm>
            <a:off x="476250" y="1733550"/>
            <a:ext cx="2743200" cy="50292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endParaRPr sz="3600">
              <a:solidFill>
                <a:schemeClr val="dk1"/>
              </a:solidFill>
              <a:latin typeface="Calibri"/>
              <a:ea typeface="Calibri"/>
              <a:cs typeface="Calibri"/>
              <a:sym typeface="Calibri"/>
            </a:endParaRPr>
          </a:p>
        </p:txBody>
      </p:sp>
      <p:sp>
        <p:nvSpPr>
          <p:cNvPr id="67" name="Google Shape;67;p3"/>
          <p:cNvSpPr/>
          <p:nvPr/>
        </p:nvSpPr>
        <p:spPr>
          <a:xfrm>
            <a:off x="55990" y="2233867"/>
            <a:ext cx="9144000" cy="1463040"/>
          </a:xfrm>
          <a:prstGeom prst="rect">
            <a:avLst/>
          </a:prstGeom>
          <a:noFill/>
          <a:ln>
            <a:noFill/>
          </a:ln>
        </p:spPr>
        <p:txBody>
          <a:bodyPr spcFirstLastPara="1" wrap="square" lIns="0" tIns="0" rIns="0" bIns="0" anchor="ctr" anchorCtr="0">
            <a:noAutofit/>
          </a:bodyPr>
          <a:lstStyle/>
          <a:p>
            <a:pPr marL="0" marR="0" lvl="0" indent="0" algn="ctr" rtl="0">
              <a:lnSpc>
                <a:spcPct val="160000"/>
              </a:lnSpc>
              <a:spcBef>
                <a:spcPts val="0"/>
              </a:spcBef>
              <a:spcAft>
                <a:spcPts val="0"/>
              </a:spcAft>
              <a:buNone/>
            </a:pPr>
            <a:r>
              <a:rPr lang="en-US" sz="1800" b="1">
                <a:solidFill>
                  <a:srgbClr val="FFFFFF"/>
                </a:solidFill>
                <a:latin typeface="Work Sans"/>
                <a:ea typeface="Work Sans"/>
                <a:cs typeface="Work Sans"/>
                <a:sym typeface="Work Sans"/>
              </a:rPr>
              <a:t>NEW YORK CITY HAS BEEN ON THIS MISSION TO MAKE ROAD ACCIDENT RELATED FATALITIES AND DEATHS TO</a:t>
            </a:r>
            <a:r>
              <a:rPr lang="en-US" sz="2400" b="1">
                <a:solidFill>
                  <a:srgbClr val="FFFFFF"/>
                </a:solidFill>
                <a:latin typeface="Work Sans"/>
                <a:ea typeface="Work Sans"/>
                <a:cs typeface="Work Sans"/>
                <a:sym typeface="Work Sans"/>
              </a:rPr>
              <a:t> </a:t>
            </a:r>
            <a:r>
              <a:rPr lang="en-US" sz="2400" b="1">
                <a:solidFill>
                  <a:srgbClr val="EC4C4C"/>
                </a:solidFill>
                <a:latin typeface="Work Sans"/>
                <a:ea typeface="Work Sans"/>
                <a:cs typeface="Work Sans"/>
                <a:sym typeface="Work Sans"/>
              </a:rPr>
              <a:t>ZERO</a:t>
            </a:r>
            <a:endParaRPr sz="2400">
              <a:solidFill>
                <a:schemeClr val="dk1"/>
              </a:solidFill>
              <a:latin typeface="Calibri"/>
              <a:ea typeface="Calibri"/>
              <a:cs typeface="Calibri"/>
              <a:sym typeface="Calibri"/>
            </a:endParaRPr>
          </a:p>
        </p:txBody>
      </p:sp>
      <p:sp>
        <p:nvSpPr>
          <p:cNvPr id="68" name="Google Shape;68;p3"/>
          <p:cNvSpPr/>
          <p:nvPr/>
        </p:nvSpPr>
        <p:spPr>
          <a:xfrm>
            <a:off x="233630" y="472945"/>
            <a:ext cx="8229600" cy="628650"/>
          </a:xfrm>
          <a:prstGeom prst="rect">
            <a:avLst/>
          </a:prstGeom>
          <a:noFill/>
          <a:ln>
            <a:noFill/>
          </a:ln>
        </p:spPr>
        <p:txBody>
          <a:bodyPr spcFirstLastPara="1" wrap="square" lIns="0" tIns="0" rIns="0" bIns="0" anchor="ctr" anchorCtr="0">
            <a:noAutofit/>
          </a:bodyPr>
          <a:lstStyle/>
          <a:p>
            <a:pPr marL="0" marR="0" lvl="0" indent="0" algn="ctr" rtl="0">
              <a:lnSpc>
                <a:spcPct val="110000"/>
              </a:lnSpc>
              <a:spcBef>
                <a:spcPts val="0"/>
              </a:spcBef>
              <a:spcAft>
                <a:spcPts val="0"/>
              </a:spcAft>
              <a:buNone/>
            </a:pPr>
            <a:r>
              <a:rPr lang="en-US" sz="4500" b="1">
                <a:solidFill>
                  <a:srgbClr val="FFFFFF"/>
                </a:solidFill>
                <a:latin typeface="Arial"/>
                <a:ea typeface="Arial"/>
                <a:cs typeface="Arial"/>
                <a:sym typeface="Arial"/>
              </a:rPr>
              <a:t>Vision </a:t>
            </a:r>
            <a:r>
              <a:rPr lang="en-US" sz="4500" b="1">
                <a:solidFill>
                  <a:srgbClr val="FF0000"/>
                </a:solidFill>
                <a:latin typeface="Arial"/>
                <a:ea typeface="Arial"/>
                <a:cs typeface="Arial"/>
                <a:sym typeface="Arial"/>
              </a:rPr>
              <a:t>ZERO</a:t>
            </a:r>
            <a:endParaRPr sz="4500">
              <a:solidFill>
                <a:schemeClr val="dk1"/>
              </a:solidFill>
              <a:latin typeface="Calibri"/>
              <a:ea typeface="Calibri"/>
              <a:cs typeface="Calibri"/>
              <a:sym typeface="Calibri"/>
            </a:endParaRPr>
          </a:p>
        </p:txBody>
      </p:sp>
      <p:pic>
        <p:nvPicPr>
          <p:cNvPr id="69" name="Google Shape;69;p3" descr="https://pitch-assets-ccb95893-de3f-4266-973c-20049231b248.s3.eu-west-1.amazonaws.com/try-pitch-pdf-export-logo.svg">
            <a:hlinkClick r:id="rId4"/>
          </p:cNvPr>
          <p:cNvPicPr preferRelativeResize="0"/>
          <p:nvPr/>
        </p:nvPicPr>
        <p:blipFill rotWithShape="1">
          <a:blip r:embed="rId5">
            <a:alphaModFix/>
          </a:blip>
          <a:srcRect/>
          <a:stretch/>
        </p:blipFill>
        <p:spPr>
          <a:xfrm>
            <a:off x="136595" y="4803153"/>
            <a:ext cx="515221" cy="227303"/>
          </a:xfrm>
          <a:prstGeom prst="rect">
            <a:avLst/>
          </a:prstGeom>
          <a:noFill/>
          <a:ln>
            <a:noFill/>
          </a:ln>
        </p:spPr>
      </p:pic>
      <p:sp>
        <p:nvSpPr>
          <p:cNvPr id="70" name="Google Shape;70;p3"/>
          <p:cNvSpPr txBox="1">
            <a:spLocks noGrp="1"/>
          </p:cNvSpPr>
          <p:nvPr>
            <p:ph type="sldNum" idx="4294967295"/>
          </p:nvPr>
        </p:nvSpPr>
        <p:spPr>
          <a:xfrm>
            <a:off x="8778240" y="4754880"/>
            <a:ext cx="800000" cy="3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300" b="0">
                <a:solidFill>
                  <a:srgbClr val="444444"/>
                </a:solidFill>
                <a:latin typeface="Calibri"/>
                <a:ea typeface="Calibri"/>
                <a:cs typeface="Calibri"/>
                <a:sym typeface="Calibri"/>
              </a:rPr>
              <a:t>3</a:t>
            </a:fld>
            <a:endParaRPr sz="1300">
              <a:solidFill>
                <a:srgbClr val="444444"/>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1"/>
        <p:cNvGrpSpPr/>
        <p:nvPr/>
      </p:nvGrpSpPr>
      <p:grpSpPr>
        <a:xfrm>
          <a:off x="0" y="0"/>
          <a:ext cx="0" cy="0"/>
          <a:chOff x="0" y="0"/>
          <a:chExt cx="0" cy="0"/>
        </a:xfrm>
      </p:grpSpPr>
      <p:sp>
        <p:nvSpPr>
          <p:cNvPr id="622" name="Google Shape;622;p30"/>
          <p:cNvSpPr/>
          <p:nvPr/>
        </p:nvSpPr>
        <p:spPr>
          <a:xfrm>
            <a:off x="476250" y="477917"/>
            <a:ext cx="8229600" cy="360045"/>
          </a:xfrm>
          <a:prstGeom prst="rect">
            <a:avLst/>
          </a:prstGeom>
          <a:noFill/>
          <a:ln>
            <a:noFill/>
          </a:ln>
        </p:spPr>
        <p:txBody>
          <a:bodyPr spcFirstLastPara="1" wrap="square" lIns="0" tIns="0" rIns="0" bIns="0" anchor="t" anchorCtr="0">
            <a:noAutofit/>
          </a:bodyPr>
          <a:lstStyle/>
          <a:p>
            <a:pPr marL="0" marR="0" lvl="0" indent="0" algn="l" rtl="0">
              <a:lnSpc>
                <a:spcPct val="141750"/>
              </a:lnSpc>
              <a:spcBef>
                <a:spcPts val="0"/>
              </a:spcBef>
              <a:spcAft>
                <a:spcPts val="0"/>
              </a:spcAft>
              <a:buNone/>
            </a:pPr>
            <a:r>
              <a:rPr lang="en-US" sz="2000" b="1">
                <a:solidFill>
                  <a:srgbClr val="111111"/>
                </a:solidFill>
                <a:latin typeface="Arial"/>
                <a:ea typeface="Arial"/>
                <a:cs typeface="Arial"/>
                <a:sym typeface="Arial"/>
              </a:rPr>
              <a:t>REFERENCES</a:t>
            </a:r>
            <a:endParaRPr sz="2025">
              <a:solidFill>
                <a:schemeClr val="dk1"/>
              </a:solidFill>
              <a:latin typeface="Calibri"/>
              <a:ea typeface="Calibri"/>
              <a:cs typeface="Calibri"/>
              <a:sym typeface="Calibri"/>
            </a:endParaRPr>
          </a:p>
        </p:txBody>
      </p:sp>
      <p:sp>
        <p:nvSpPr>
          <p:cNvPr id="623" name="Google Shape;623;p30"/>
          <p:cNvSpPr/>
          <p:nvPr/>
        </p:nvSpPr>
        <p:spPr>
          <a:xfrm>
            <a:off x="476250" y="921416"/>
            <a:ext cx="8229600" cy="1200150"/>
          </a:xfrm>
          <a:prstGeom prst="rect">
            <a:avLst/>
          </a:prstGeom>
          <a:noFill/>
          <a:ln>
            <a:noFill/>
          </a:ln>
        </p:spPr>
        <p:txBody>
          <a:bodyPr spcFirstLastPara="1" wrap="square" lIns="0" tIns="0" rIns="0" bIns="0" anchor="t" anchorCtr="0">
            <a:noAutofit/>
          </a:bodyPr>
          <a:lstStyle/>
          <a:p>
            <a:pPr marL="190500" marR="0" lvl="0" indent="-190500" algn="l" rtl="0">
              <a:lnSpc>
                <a:spcPct val="171818"/>
              </a:lnSpc>
              <a:spcBef>
                <a:spcPts val="0"/>
              </a:spcBef>
              <a:spcAft>
                <a:spcPts val="0"/>
              </a:spcAft>
              <a:buClr>
                <a:srgbClr val="111111"/>
              </a:buClr>
              <a:buSzPts val="1100"/>
              <a:buFont typeface="Arial"/>
              <a:buChar char="•"/>
            </a:pPr>
            <a:r>
              <a:rPr lang="en-US" sz="1100" b="0" u="sng">
                <a:solidFill>
                  <a:srgbClr val="11111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https://www.sciencedirect.com/science/article/abs/pii/S0001457514003728</a:t>
            </a:r>
            <a:r>
              <a:rPr lang="en-US" sz="1100" b="0">
                <a:solidFill>
                  <a:srgbClr val="444444"/>
                </a:solidFill>
                <a:latin typeface="Arial"/>
                <a:ea typeface="Arial"/>
                <a:cs typeface="Arial"/>
                <a:sym typeface="Arial"/>
              </a:rPr>
              <a:t>- Study Showing immediate personalized recommendation can estimate to reduce collisions by 15 percent</a:t>
            </a:r>
            <a:endParaRPr sz="1050">
              <a:solidFill>
                <a:schemeClr val="dk1"/>
              </a:solidFill>
              <a:latin typeface="Calibri"/>
              <a:ea typeface="Calibri"/>
              <a:cs typeface="Calibri"/>
              <a:sym typeface="Calibri"/>
            </a:endParaRPr>
          </a:p>
          <a:p>
            <a:pPr marL="190500" marR="0" lvl="0" indent="-190500" algn="l" rtl="0">
              <a:lnSpc>
                <a:spcPct val="171818"/>
              </a:lnSpc>
              <a:spcBef>
                <a:spcPts val="0"/>
              </a:spcBef>
              <a:spcAft>
                <a:spcPts val="0"/>
              </a:spcAft>
              <a:buClr>
                <a:srgbClr val="111111"/>
              </a:buClr>
              <a:buSzPts val="1100"/>
              <a:buFont typeface="Arial"/>
              <a:buChar char="•"/>
            </a:pPr>
            <a:r>
              <a:rPr lang="en-US" sz="1100" b="0" u="sng">
                <a:solidFill>
                  <a:srgbClr val="111111"/>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https://www.sciencedirect.com/science/article/abs/pii/S0968090X22002029</a:t>
            </a:r>
            <a:endParaRPr sz="1050">
              <a:solidFill>
                <a:schemeClr val="dk1"/>
              </a:solidFill>
              <a:latin typeface="Calibri"/>
              <a:ea typeface="Calibri"/>
              <a:cs typeface="Calibri"/>
              <a:sym typeface="Calibri"/>
            </a:endParaRPr>
          </a:p>
          <a:p>
            <a:pPr marL="190500" marR="0" lvl="0" indent="-190500" algn="l" rtl="0">
              <a:lnSpc>
                <a:spcPct val="171818"/>
              </a:lnSpc>
              <a:spcBef>
                <a:spcPts val="0"/>
              </a:spcBef>
              <a:spcAft>
                <a:spcPts val="0"/>
              </a:spcAft>
              <a:buClr>
                <a:srgbClr val="111111"/>
              </a:buClr>
              <a:buSzPts val="1100"/>
              <a:buFont typeface="Arial"/>
              <a:buChar char="•"/>
            </a:pPr>
            <a:r>
              <a:rPr lang="en-US" sz="1100" b="0" u="sng">
                <a:solidFill>
                  <a:srgbClr val="111111"/>
                </a:solidFill>
                <a:latin typeface="Arial"/>
                <a:ea typeface="Arial"/>
                <a:cs typeface="Arial"/>
                <a:sym typeface="Arial"/>
                <a:hlinkClick r:id="rId5">
                  <a:extLst>
                    <a:ext uri="{A12FA001-AC4F-418D-AE19-62706E023703}">
                      <ahyp:hlinkClr xmlns:ahyp="http://schemas.microsoft.com/office/drawing/2018/hyperlinkcolor" val="tx"/>
                    </a:ext>
                  </a:extLst>
                </a:hlinkClick>
              </a:rPr>
              <a:t>https://www.nyc.gov/html/dot/downloads/pdf/nyc_greendividend_april2010.pdf</a:t>
            </a:r>
            <a:r>
              <a:rPr lang="en-US" sz="1100" b="0">
                <a:solidFill>
                  <a:srgbClr val="444444"/>
                </a:solidFill>
                <a:latin typeface="Arial"/>
                <a:ea typeface="Arial"/>
                <a:cs typeface="Arial"/>
                <a:sym typeface="Arial"/>
              </a:rPr>
              <a:t>- NYC green dividend report </a:t>
            </a:r>
            <a:endParaRPr sz="1050">
              <a:solidFill>
                <a:schemeClr val="dk1"/>
              </a:solidFill>
              <a:latin typeface="Calibri"/>
              <a:ea typeface="Calibri"/>
              <a:cs typeface="Calibri"/>
              <a:sym typeface="Calibri"/>
            </a:endParaRPr>
          </a:p>
          <a:p>
            <a:pPr marL="190500" marR="0" lvl="0" indent="-190500" algn="l" rtl="0">
              <a:lnSpc>
                <a:spcPct val="171818"/>
              </a:lnSpc>
              <a:spcBef>
                <a:spcPts val="0"/>
              </a:spcBef>
              <a:spcAft>
                <a:spcPts val="0"/>
              </a:spcAft>
              <a:buClr>
                <a:srgbClr val="111111"/>
              </a:buClr>
              <a:buSzPts val="1100"/>
              <a:buFont typeface="Arial"/>
              <a:buChar char="•"/>
            </a:pPr>
            <a:r>
              <a:rPr lang="en-US" sz="1100" b="0" u="sng">
                <a:solidFill>
                  <a:srgbClr val="111111"/>
                </a:solidFill>
                <a:latin typeface="Arial"/>
                <a:ea typeface="Arial"/>
                <a:cs typeface="Arial"/>
                <a:sym typeface="Arial"/>
                <a:hlinkClick r:id="rId6">
                  <a:extLst>
                    <a:ext uri="{A12FA001-AC4F-418D-AE19-62706E023703}">
                      <ahyp:hlinkClr xmlns:ahyp="http://schemas.microsoft.com/office/drawing/2018/hyperlinkcolor" val="tx"/>
                    </a:ext>
                  </a:extLst>
                </a:hlinkClick>
              </a:rPr>
              <a:t>https://s3-us-west-2.amazonaws.com/zd-website-assets/casestudies/NYU+Zendrive+data+review+-+May2017.pdf</a:t>
            </a:r>
            <a:endParaRPr sz="105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9"/>
        <p:cNvGrpSpPr/>
        <p:nvPr/>
      </p:nvGrpSpPr>
      <p:grpSpPr>
        <a:xfrm>
          <a:off x="0" y="0"/>
          <a:ext cx="0" cy="0"/>
          <a:chOff x="0" y="0"/>
          <a:chExt cx="0" cy="0"/>
        </a:xfrm>
      </p:grpSpPr>
      <p:cxnSp>
        <p:nvCxnSpPr>
          <p:cNvPr id="630" name="Google Shape;630;p31"/>
          <p:cNvCxnSpPr/>
          <p:nvPr/>
        </p:nvCxnSpPr>
        <p:spPr>
          <a:xfrm rot="-5400000">
            <a:off x="2182744" y="3040939"/>
            <a:ext cx="3696401" cy="0"/>
          </a:xfrm>
          <a:prstGeom prst="straightConnector1">
            <a:avLst/>
          </a:prstGeom>
          <a:solidFill>
            <a:srgbClr val="F7F9F9"/>
          </a:solidFill>
          <a:ln w="21150" cap="flat" cmpd="sng">
            <a:solidFill>
              <a:srgbClr val="1013E8"/>
            </a:solidFill>
            <a:prstDash val="solid"/>
            <a:round/>
            <a:headEnd type="none" w="sm" len="sm"/>
            <a:tailEnd type="none" w="sm" len="sm"/>
          </a:ln>
        </p:spPr>
      </p:cxnSp>
      <p:sp>
        <p:nvSpPr>
          <p:cNvPr id="631" name="Google Shape;631;p31"/>
          <p:cNvSpPr/>
          <p:nvPr/>
        </p:nvSpPr>
        <p:spPr>
          <a:xfrm>
            <a:off x="476250" y="325800"/>
            <a:ext cx="5486400" cy="720090"/>
          </a:xfrm>
          <a:prstGeom prst="rect">
            <a:avLst/>
          </a:prstGeom>
          <a:noFill/>
          <a:ln>
            <a:noFill/>
          </a:ln>
        </p:spPr>
        <p:txBody>
          <a:bodyPr spcFirstLastPara="1" wrap="square" lIns="0" tIns="0" rIns="0" bIns="0" anchor="t" anchorCtr="0">
            <a:spAutoFit/>
          </a:bodyPr>
          <a:lstStyle/>
          <a:p>
            <a:pPr marL="0" marR="0" lvl="0" indent="0" algn="l" rtl="0">
              <a:lnSpc>
                <a:spcPct val="141750"/>
              </a:lnSpc>
              <a:spcBef>
                <a:spcPts val="0"/>
              </a:spcBef>
              <a:spcAft>
                <a:spcPts val="0"/>
              </a:spcAft>
              <a:buNone/>
            </a:pPr>
            <a:r>
              <a:rPr lang="en-US" sz="2000" b="1">
                <a:solidFill>
                  <a:srgbClr val="111111"/>
                </a:solidFill>
                <a:latin typeface="Arial"/>
                <a:ea typeface="Arial"/>
                <a:cs typeface="Arial"/>
                <a:sym typeface="Arial"/>
              </a:rPr>
              <a:t>HOW CAN WE HELP THE INSURANCE </a:t>
            </a:r>
            <a:endParaRPr sz="2025">
              <a:solidFill>
                <a:schemeClr val="dk1"/>
              </a:solidFill>
              <a:latin typeface="Calibri"/>
              <a:ea typeface="Calibri"/>
              <a:cs typeface="Calibri"/>
              <a:sym typeface="Calibri"/>
            </a:endParaRPr>
          </a:p>
          <a:p>
            <a:pPr marL="0" marR="0" lvl="0" indent="0" algn="l" rtl="0">
              <a:lnSpc>
                <a:spcPct val="141750"/>
              </a:lnSpc>
              <a:spcBef>
                <a:spcPts val="0"/>
              </a:spcBef>
              <a:spcAft>
                <a:spcPts val="0"/>
              </a:spcAft>
              <a:buNone/>
            </a:pPr>
            <a:r>
              <a:rPr lang="en-US" sz="2000" b="1">
                <a:solidFill>
                  <a:srgbClr val="111111"/>
                </a:solidFill>
                <a:latin typeface="Arial"/>
                <a:ea typeface="Arial"/>
                <a:cs typeface="Arial"/>
                <a:sym typeface="Arial"/>
              </a:rPr>
              <a:t>COMPANIES ?</a:t>
            </a:r>
            <a:endParaRPr sz="2025">
              <a:solidFill>
                <a:schemeClr val="dk1"/>
              </a:solidFill>
              <a:latin typeface="Calibri"/>
              <a:ea typeface="Calibri"/>
              <a:cs typeface="Calibri"/>
              <a:sym typeface="Calibri"/>
            </a:endParaRPr>
          </a:p>
        </p:txBody>
      </p:sp>
      <p:sp>
        <p:nvSpPr>
          <p:cNvPr id="632" name="Google Shape;632;p31"/>
          <p:cNvSpPr/>
          <p:nvPr/>
        </p:nvSpPr>
        <p:spPr>
          <a:xfrm>
            <a:off x="619876" y="1454129"/>
            <a:ext cx="3657600" cy="720090"/>
          </a:xfrm>
          <a:prstGeom prst="rect">
            <a:avLst/>
          </a:prstGeom>
          <a:noFill/>
          <a:ln>
            <a:noFill/>
          </a:ln>
        </p:spPr>
        <p:txBody>
          <a:bodyPr spcFirstLastPara="1" wrap="square" lIns="0" tIns="0" rIns="0" bIns="0" anchor="t" anchorCtr="0">
            <a:spAutoFit/>
          </a:bodyPr>
          <a:lstStyle/>
          <a:p>
            <a:pPr marL="0" marR="0" lvl="0" indent="0" algn="l" rtl="0">
              <a:lnSpc>
                <a:spcPct val="202500"/>
              </a:lnSpc>
              <a:spcBef>
                <a:spcPts val="0"/>
              </a:spcBef>
              <a:spcAft>
                <a:spcPts val="0"/>
              </a:spcAft>
              <a:buNone/>
            </a:pPr>
            <a:r>
              <a:rPr lang="en-US" sz="1400" b="1">
                <a:solidFill>
                  <a:srgbClr val="111111"/>
                </a:solidFill>
                <a:latin typeface="Arial"/>
                <a:ea typeface="Arial"/>
                <a:cs typeface="Arial"/>
                <a:sym typeface="Arial"/>
              </a:rPr>
              <a:t>Zonal Risk Assessments to decide </a:t>
            </a:r>
            <a:endParaRPr sz="2025">
              <a:solidFill>
                <a:schemeClr val="dk1"/>
              </a:solidFill>
              <a:latin typeface="Calibri"/>
              <a:ea typeface="Calibri"/>
              <a:cs typeface="Calibri"/>
              <a:sym typeface="Calibri"/>
            </a:endParaRPr>
          </a:p>
          <a:p>
            <a:pPr marL="0" marR="0" lvl="0" indent="0" algn="l" rtl="0">
              <a:lnSpc>
                <a:spcPct val="202500"/>
              </a:lnSpc>
              <a:spcBef>
                <a:spcPts val="0"/>
              </a:spcBef>
              <a:spcAft>
                <a:spcPts val="0"/>
              </a:spcAft>
              <a:buNone/>
            </a:pPr>
            <a:r>
              <a:rPr lang="en-US" sz="1400" b="1">
                <a:solidFill>
                  <a:srgbClr val="111111"/>
                </a:solidFill>
                <a:latin typeface="Arial"/>
                <a:ea typeface="Arial"/>
                <a:cs typeface="Arial"/>
                <a:sym typeface="Arial"/>
              </a:rPr>
              <a:t>on regional insurance rates</a:t>
            </a:r>
            <a:endParaRPr sz="2025">
              <a:solidFill>
                <a:schemeClr val="dk1"/>
              </a:solidFill>
              <a:latin typeface="Calibri"/>
              <a:ea typeface="Calibri"/>
              <a:cs typeface="Calibri"/>
              <a:sym typeface="Calibri"/>
            </a:endParaRPr>
          </a:p>
        </p:txBody>
      </p:sp>
      <p:sp>
        <p:nvSpPr>
          <p:cNvPr id="633" name="Google Shape;633;p31"/>
          <p:cNvSpPr/>
          <p:nvPr/>
        </p:nvSpPr>
        <p:spPr>
          <a:xfrm>
            <a:off x="619876" y="2508853"/>
            <a:ext cx="2743200" cy="720090"/>
          </a:xfrm>
          <a:prstGeom prst="rect">
            <a:avLst/>
          </a:prstGeom>
          <a:noFill/>
          <a:ln>
            <a:noFill/>
          </a:ln>
        </p:spPr>
        <p:txBody>
          <a:bodyPr spcFirstLastPara="1" wrap="square" lIns="0" tIns="0" rIns="0" bIns="0" anchor="t" anchorCtr="0">
            <a:spAutoFit/>
          </a:bodyPr>
          <a:lstStyle/>
          <a:p>
            <a:pPr marL="0" marR="0" lvl="0" indent="0" algn="l" rtl="0">
              <a:lnSpc>
                <a:spcPct val="202500"/>
              </a:lnSpc>
              <a:spcBef>
                <a:spcPts val="0"/>
              </a:spcBef>
              <a:spcAft>
                <a:spcPts val="0"/>
              </a:spcAft>
              <a:buNone/>
            </a:pPr>
            <a:r>
              <a:rPr lang="en-US" sz="1400" b="1">
                <a:solidFill>
                  <a:srgbClr val="111111"/>
                </a:solidFill>
                <a:latin typeface="Arial"/>
                <a:ea typeface="Arial"/>
                <a:cs typeface="Arial"/>
                <a:sym typeface="Arial"/>
              </a:rPr>
              <a:t>Safety Assessment for different </a:t>
            </a:r>
            <a:endParaRPr sz="2025">
              <a:solidFill>
                <a:schemeClr val="dk1"/>
              </a:solidFill>
              <a:latin typeface="Calibri"/>
              <a:ea typeface="Calibri"/>
              <a:cs typeface="Calibri"/>
              <a:sym typeface="Calibri"/>
            </a:endParaRPr>
          </a:p>
          <a:p>
            <a:pPr marL="0" marR="0" lvl="0" indent="0" algn="l" rtl="0">
              <a:lnSpc>
                <a:spcPct val="202500"/>
              </a:lnSpc>
              <a:spcBef>
                <a:spcPts val="0"/>
              </a:spcBef>
              <a:spcAft>
                <a:spcPts val="0"/>
              </a:spcAft>
              <a:buNone/>
            </a:pPr>
            <a:r>
              <a:rPr lang="en-US" sz="1400" b="1">
                <a:solidFill>
                  <a:srgbClr val="111111"/>
                </a:solidFill>
                <a:latin typeface="Arial"/>
                <a:ea typeface="Arial"/>
                <a:cs typeface="Arial"/>
                <a:sym typeface="Arial"/>
              </a:rPr>
              <a:t>Car Models </a:t>
            </a:r>
            <a:endParaRPr sz="2025">
              <a:solidFill>
                <a:schemeClr val="dk1"/>
              </a:solidFill>
              <a:latin typeface="Calibri"/>
              <a:ea typeface="Calibri"/>
              <a:cs typeface="Calibri"/>
              <a:sym typeface="Calibri"/>
            </a:endParaRPr>
          </a:p>
        </p:txBody>
      </p:sp>
      <p:sp>
        <p:nvSpPr>
          <p:cNvPr id="634" name="Google Shape;634;p31"/>
          <p:cNvSpPr/>
          <p:nvPr/>
        </p:nvSpPr>
        <p:spPr>
          <a:xfrm>
            <a:off x="619876" y="3740578"/>
            <a:ext cx="2743200" cy="720090"/>
          </a:xfrm>
          <a:prstGeom prst="rect">
            <a:avLst/>
          </a:prstGeom>
          <a:noFill/>
          <a:ln>
            <a:noFill/>
          </a:ln>
        </p:spPr>
        <p:txBody>
          <a:bodyPr spcFirstLastPara="1" wrap="square" lIns="0" tIns="0" rIns="0" bIns="0" anchor="t" anchorCtr="0">
            <a:spAutoFit/>
          </a:bodyPr>
          <a:lstStyle/>
          <a:p>
            <a:pPr marL="0" marR="0" lvl="0" indent="0" algn="l" rtl="0">
              <a:lnSpc>
                <a:spcPct val="202500"/>
              </a:lnSpc>
              <a:spcBef>
                <a:spcPts val="0"/>
              </a:spcBef>
              <a:spcAft>
                <a:spcPts val="0"/>
              </a:spcAft>
              <a:buNone/>
            </a:pPr>
            <a:r>
              <a:rPr lang="en-US" sz="1400" b="1">
                <a:solidFill>
                  <a:srgbClr val="111111"/>
                </a:solidFill>
                <a:latin typeface="Arial"/>
                <a:ea typeface="Arial"/>
                <a:cs typeface="Arial"/>
                <a:sym typeface="Arial"/>
              </a:rPr>
              <a:t>Interactive dashboards to take </a:t>
            </a:r>
            <a:endParaRPr sz="2025">
              <a:solidFill>
                <a:schemeClr val="dk1"/>
              </a:solidFill>
              <a:latin typeface="Calibri"/>
              <a:ea typeface="Calibri"/>
              <a:cs typeface="Calibri"/>
              <a:sym typeface="Calibri"/>
            </a:endParaRPr>
          </a:p>
          <a:p>
            <a:pPr marL="0" marR="0" lvl="0" indent="0" algn="l" rtl="0">
              <a:lnSpc>
                <a:spcPct val="202500"/>
              </a:lnSpc>
              <a:spcBef>
                <a:spcPts val="0"/>
              </a:spcBef>
              <a:spcAft>
                <a:spcPts val="0"/>
              </a:spcAft>
              <a:buNone/>
            </a:pPr>
            <a:r>
              <a:rPr lang="en-US" sz="1400" b="1">
                <a:solidFill>
                  <a:srgbClr val="111111"/>
                </a:solidFill>
                <a:latin typeface="Arial"/>
                <a:ea typeface="Arial"/>
                <a:cs typeface="Arial"/>
                <a:sym typeface="Arial"/>
              </a:rPr>
              <a:t>decisions better</a:t>
            </a:r>
            <a:endParaRPr sz="2025">
              <a:solidFill>
                <a:schemeClr val="dk1"/>
              </a:solidFill>
              <a:latin typeface="Calibri"/>
              <a:ea typeface="Calibri"/>
              <a:cs typeface="Calibri"/>
              <a:sym typeface="Calibri"/>
            </a:endParaRPr>
          </a:p>
        </p:txBody>
      </p:sp>
      <p:pic>
        <p:nvPicPr>
          <p:cNvPr id="635" name="Google Shape;635;p31" descr="https://pitch-assets-ccb95893-de3f-4266-973c-20049231b248.s3.eu-west-1.amazonaws.com/0a949a78-8538-4809-acb3-3b6aa8ef56cc?pitch-bytes=25676&amp;pitch-content-type=image%2Fpng"/>
          <p:cNvPicPr preferRelativeResize="0"/>
          <p:nvPr/>
        </p:nvPicPr>
        <p:blipFill rotWithShape="1">
          <a:blip r:embed="rId3">
            <a:alphaModFix/>
          </a:blip>
          <a:srcRect l="6775" r="15001"/>
          <a:stretch/>
        </p:blipFill>
        <p:spPr>
          <a:xfrm>
            <a:off x="5618694" y="2941459"/>
            <a:ext cx="3180452" cy="1949887"/>
          </a:xfrm>
          <a:prstGeom prst="rect">
            <a:avLst/>
          </a:prstGeom>
          <a:noFill/>
          <a:ln>
            <a:noFill/>
          </a:ln>
        </p:spPr>
      </p:pic>
      <p:pic>
        <p:nvPicPr>
          <p:cNvPr id="636" name="Google Shape;636;p31" descr="https://pitch-assets-ccb95893-de3f-4266-973c-20049231b248.s3.eu-west-1.amazonaws.com/90402ee8-5882-4ed8-885b-4c6bf86c257c?pitch-bytes=22003&amp;pitch-content-type=image%2Fpng"/>
          <p:cNvPicPr preferRelativeResize="0"/>
          <p:nvPr/>
        </p:nvPicPr>
        <p:blipFill rotWithShape="1">
          <a:blip r:embed="rId4">
            <a:alphaModFix/>
          </a:blip>
          <a:srcRect/>
          <a:stretch/>
        </p:blipFill>
        <p:spPr>
          <a:xfrm>
            <a:off x="5459394" y="135903"/>
            <a:ext cx="3499737" cy="25629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pic>
        <p:nvPicPr>
          <p:cNvPr id="76" name="Google Shape;76;p4" descr="https://images.unsplash.com/photo-1517586979036-b7d1e86b3345?crop=entropy&amp;cs=tinysrgb&amp;fit=max&amp;fm=jpg&amp;ixid=M3wyMTIyMnwwfDF8c2VhcmNofDE0fHxzdHJlZXR8ZW58MHx8fHwxNzA4NjY3MDUyfDA&amp;ixlib=rb-4.0.3&amp;q=80&amp;w=1080"/>
          <p:cNvPicPr preferRelativeResize="0"/>
          <p:nvPr/>
        </p:nvPicPr>
        <p:blipFill rotWithShape="1">
          <a:blip r:embed="rId3">
            <a:alphaModFix/>
          </a:blip>
          <a:srcRect l="8471" r="8472"/>
          <a:stretch/>
        </p:blipFill>
        <p:spPr>
          <a:xfrm>
            <a:off x="-185269" y="3153"/>
            <a:ext cx="2850057" cy="5140347"/>
          </a:xfrm>
          <a:prstGeom prst="rect">
            <a:avLst/>
          </a:prstGeom>
          <a:noFill/>
          <a:ln>
            <a:noFill/>
          </a:ln>
        </p:spPr>
      </p:pic>
      <p:sp>
        <p:nvSpPr>
          <p:cNvPr id="77" name="Google Shape;77;p4"/>
          <p:cNvSpPr/>
          <p:nvPr/>
        </p:nvSpPr>
        <p:spPr>
          <a:xfrm>
            <a:off x="1633611" y="7084"/>
            <a:ext cx="9144000" cy="324780"/>
          </a:xfrm>
          <a:prstGeom prst="rect">
            <a:avLst/>
          </a:prstGeom>
          <a:noFill/>
          <a:ln>
            <a:noFill/>
          </a:ln>
        </p:spPr>
        <p:txBody>
          <a:bodyPr spcFirstLastPara="1" wrap="square" lIns="0" tIns="0" rIns="0" bIns="0" anchor="t" anchorCtr="0">
            <a:noAutofit/>
          </a:bodyPr>
          <a:lstStyle/>
          <a:p>
            <a:pPr marL="0" marR="0" lvl="0" indent="0" algn="ctr" rtl="0">
              <a:lnSpc>
                <a:spcPct val="111217"/>
              </a:lnSpc>
              <a:spcBef>
                <a:spcPts val="0"/>
              </a:spcBef>
              <a:spcAft>
                <a:spcPts val="0"/>
              </a:spcAft>
              <a:buNone/>
            </a:pPr>
            <a:r>
              <a:rPr lang="en-US" sz="2300" b="1">
                <a:solidFill>
                  <a:srgbClr val="111111"/>
                </a:solidFill>
                <a:latin typeface="Arial"/>
                <a:ea typeface="Arial"/>
                <a:cs typeface="Arial"/>
                <a:sym typeface="Arial"/>
              </a:rPr>
              <a:t>TIME BASED PATTERN FOR COLLISIONS​</a:t>
            </a:r>
            <a:endParaRPr sz="2325">
              <a:solidFill>
                <a:schemeClr val="dk1"/>
              </a:solidFill>
              <a:latin typeface="Calibri"/>
              <a:ea typeface="Calibri"/>
              <a:cs typeface="Calibri"/>
              <a:sym typeface="Calibri"/>
            </a:endParaRPr>
          </a:p>
        </p:txBody>
      </p:sp>
      <p:pic>
        <p:nvPicPr>
          <p:cNvPr id="78" name="Google Shape;78;p4" descr="https://pitch-assets-ccb95893-de3f-4266-973c-20049231b248.s3.eu-west-1.amazonaws.com/78462ce9-ff9c-4d17-80b1-e926ec86009e?pitch-bytes=38572&amp;pitch-content-type=image%2Fjpeg"/>
          <p:cNvPicPr preferRelativeResize="0"/>
          <p:nvPr/>
        </p:nvPicPr>
        <p:blipFill rotWithShape="1">
          <a:blip r:embed="rId4">
            <a:alphaModFix/>
          </a:blip>
          <a:srcRect l="2189" r="2188"/>
          <a:stretch/>
        </p:blipFill>
        <p:spPr>
          <a:xfrm>
            <a:off x="2819865" y="547327"/>
            <a:ext cx="6324135" cy="4518112"/>
          </a:xfrm>
          <a:prstGeom prst="rect">
            <a:avLst/>
          </a:prstGeom>
          <a:noFill/>
          <a:ln>
            <a:noFill/>
          </a:ln>
        </p:spPr>
      </p:pic>
      <p:sp>
        <p:nvSpPr>
          <p:cNvPr id="79" name="Google Shape;79;p4"/>
          <p:cNvSpPr/>
          <p:nvPr/>
        </p:nvSpPr>
        <p:spPr>
          <a:xfrm>
            <a:off x="3897627" y="3127921"/>
            <a:ext cx="2588144" cy="1127426"/>
          </a:xfrm>
          <a:prstGeom prst="roundRect">
            <a:avLst>
              <a:gd name="adj" fmla="val 20000"/>
            </a:avLst>
          </a:prstGeom>
          <a:solidFill>
            <a:srgbClr val="F7F9F9"/>
          </a:solidFill>
          <a:ln>
            <a:noFill/>
          </a:ln>
          <a:effectLst>
            <a:outerShdw blurRad="3175" dist="50800" dir="2700000" algn="bl" rotWithShape="0">
              <a:srgbClr val="000000">
                <a:alpha val="74901"/>
              </a:srgbClr>
            </a:outerShdw>
          </a:effectLst>
        </p:spPr>
        <p:txBody>
          <a:bodyPr spcFirstLastPara="1" wrap="square" lIns="143775" tIns="133075" rIns="143775" bIns="133075" anchor="ctr" anchorCtr="0">
            <a:noAutofit/>
          </a:bodyPr>
          <a:lstStyle/>
          <a:p>
            <a:pPr marL="0" marR="0" lvl="0" indent="0" algn="ctr" rtl="0">
              <a:lnSpc>
                <a:spcPct val="171818"/>
              </a:lnSpc>
              <a:spcBef>
                <a:spcPts val="0"/>
              </a:spcBef>
              <a:spcAft>
                <a:spcPts val="0"/>
              </a:spcAft>
              <a:buNone/>
            </a:pPr>
            <a:r>
              <a:rPr lang="en-US" sz="1100">
                <a:solidFill>
                  <a:srgbClr val="111111"/>
                </a:solidFill>
                <a:latin typeface="Calibri"/>
                <a:ea typeface="Calibri"/>
                <a:cs typeface="Calibri"/>
                <a:sym typeface="Calibri"/>
              </a:rPr>
              <a:t>Even after the implementation of vision zero, we don't see a significant drop in the number of injuries/deaths</a:t>
            </a:r>
            <a:endParaRPr sz="1050">
              <a:solidFill>
                <a:schemeClr val="dk1"/>
              </a:solidFill>
              <a:latin typeface="Calibri"/>
              <a:ea typeface="Calibri"/>
              <a:cs typeface="Calibri"/>
              <a:sym typeface="Calibri"/>
            </a:endParaRPr>
          </a:p>
        </p:txBody>
      </p:sp>
      <p:pic>
        <p:nvPicPr>
          <p:cNvPr id="80" name="Google Shape;80;p4" descr="https://pitch-assets-ccb95893-de3f-4266-973c-20049231b248.s3.eu-west-1.amazonaws.com/try-pitch-pdf-export-logo.svg">
            <a:hlinkClick r:id="rId5"/>
          </p:cNvPr>
          <p:cNvPicPr preferRelativeResize="0"/>
          <p:nvPr/>
        </p:nvPicPr>
        <p:blipFill rotWithShape="1">
          <a:blip r:embed="rId6">
            <a:alphaModFix/>
          </a:blip>
          <a:srcRect/>
          <a:stretch/>
        </p:blipFill>
        <p:spPr>
          <a:xfrm>
            <a:off x="136595" y="4803153"/>
            <a:ext cx="515221" cy="2273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
        <p:cNvGrpSpPr/>
        <p:nvPr/>
      </p:nvGrpSpPr>
      <p:grpSpPr>
        <a:xfrm>
          <a:off x="0" y="0"/>
          <a:ext cx="0" cy="0"/>
          <a:chOff x="0" y="0"/>
          <a:chExt cx="0" cy="0"/>
        </a:xfrm>
      </p:grpSpPr>
      <p:pic>
        <p:nvPicPr>
          <p:cNvPr id="86" name="Google Shape;86;p5" descr="https://pitch-assets-ccb95893-de3f-4266-973c-20049231b248.s3.eu-west-1.amazonaws.com/5e9edb7c-2f09-4eaa-b9a7-213fdbc46924?pitch-bytes=877661&amp;pitch-content-type=image%2Fjpeg"/>
          <p:cNvPicPr preferRelativeResize="0"/>
          <p:nvPr/>
        </p:nvPicPr>
        <p:blipFill rotWithShape="1">
          <a:blip r:embed="rId3">
            <a:alphaModFix/>
          </a:blip>
          <a:srcRect t="5000" b="5000"/>
          <a:stretch/>
        </p:blipFill>
        <p:spPr>
          <a:xfrm>
            <a:off x="0" y="0"/>
            <a:ext cx="9144000" cy="5143500"/>
          </a:xfrm>
          <a:prstGeom prst="rect">
            <a:avLst/>
          </a:prstGeom>
          <a:noFill/>
          <a:ln>
            <a:noFill/>
          </a:ln>
        </p:spPr>
      </p:pic>
      <p:sp>
        <p:nvSpPr>
          <p:cNvPr id="87" name="Google Shape;87;p5"/>
          <p:cNvSpPr/>
          <p:nvPr/>
        </p:nvSpPr>
        <p:spPr>
          <a:xfrm>
            <a:off x="398156" y="2210271"/>
            <a:ext cx="8229600" cy="360045"/>
          </a:xfrm>
          <a:prstGeom prst="rect">
            <a:avLst/>
          </a:prstGeom>
          <a:noFill/>
          <a:ln>
            <a:noFill/>
          </a:ln>
        </p:spPr>
        <p:txBody>
          <a:bodyPr spcFirstLastPara="1" wrap="square" lIns="0" tIns="0" rIns="0" bIns="0" anchor="t" anchorCtr="0">
            <a:noAutofit/>
          </a:bodyPr>
          <a:lstStyle/>
          <a:p>
            <a:pPr marL="0" marR="0" lvl="0" indent="0" algn="ctr" rtl="0">
              <a:lnSpc>
                <a:spcPct val="141750"/>
              </a:lnSpc>
              <a:spcBef>
                <a:spcPts val="0"/>
              </a:spcBef>
              <a:spcAft>
                <a:spcPts val="0"/>
              </a:spcAft>
              <a:buNone/>
            </a:pPr>
            <a:r>
              <a:rPr lang="en-US" sz="2000" b="1">
                <a:solidFill>
                  <a:srgbClr val="FFFFFF"/>
                </a:solidFill>
                <a:latin typeface="Arial"/>
                <a:ea typeface="Arial"/>
                <a:cs typeface="Arial"/>
                <a:sym typeface="Arial"/>
              </a:rPr>
              <a:t>WHY ARE WE TOLERANT TO ROAD RELATED ACCIDENTS?</a:t>
            </a:r>
            <a:endParaRPr sz="2025">
              <a:solidFill>
                <a:schemeClr val="dk1"/>
              </a:solidFill>
              <a:latin typeface="Calibri"/>
              <a:ea typeface="Calibri"/>
              <a:cs typeface="Calibri"/>
              <a:sym typeface="Calibri"/>
            </a:endParaRPr>
          </a:p>
        </p:txBody>
      </p:sp>
      <p:sp>
        <p:nvSpPr>
          <p:cNvPr id="88" name="Google Shape;88;p5"/>
          <p:cNvSpPr/>
          <p:nvPr/>
        </p:nvSpPr>
        <p:spPr>
          <a:xfrm>
            <a:off x="-23812" y="6773"/>
            <a:ext cx="166688" cy="5143500"/>
          </a:xfrm>
          <a:prstGeom prst="roundRect">
            <a:avLst>
              <a:gd name="adj" fmla="val -54857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9001163" y="0"/>
            <a:ext cx="166688" cy="5143500"/>
          </a:xfrm>
          <a:prstGeom prst="roundRect">
            <a:avLst>
              <a:gd name="adj" fmla="val -54857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356" y="-28575"/>
            <a:ext cx="9143398" cy="166688"/>
          </a:xfrm>
          <a:prstGeom prst="roundRect">
            <a:avLst>
              <a:gd name="adj" fmla="val -54857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356" y="4999813"/>
            <a:ext cx="9143398" cy="166687"/>
          </a:xfrm>
          <a:prstGeom prst="roundRect">
            <a:avLst>
              <a:gd name="adj" fmla="val -548573"/>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92;p5"/>
          <p:cNvCxnSpPr/>
          <p:nvPr/>
        </p:nvCxnSpPr>
        <p:spPr>
          <a:xfrm>
            <a:off x="508131" y="2389988"/>
            <a:ext cx="7968516" cy="0"/>
          </a:xfrm>
          <a:prstGeom prst="straightConnector1">
            <a:avLst/>
          </a:prstGeom>
          <a:solidFill>
            <a:srgbClr val="F7F9F9"/>
          </a:solidFill>
          <a:ln w="21150" cap="flat" cmpd="sng">
            <a:solidFill>
              <a:srgbClr val="FF0000"/>
            </a:solidFill>
            <a:prstDash val="solid"/>
            <a:round/>
            <a:headEnd type="none" w="sm" len="sm"/>
            <a:tailEnd type="none" w="sm" len="sm"/>
          </a:ln>
        </p:spPr>
      </p:cxnSp>
      <p:sp>
        <p:nvSpPr>
          <p:cNvPr id="93" name="Google Shape;93;p5"/>
          <p:cNvSpPr/>
          <p:nvPr/>
        </p:nvSpPr>
        <p:spPr>
          <a:xfrm>
            <a:off x="398156" y="2568651"/>
            <a:ext cx="8229600" cy="533400"/>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None/>
            </a:pPr>
            <a:r>
              <a:rPr lang="en-US" sz="3000" b="1">
                <a:solidFill>
                  <a:srgbClr val="FFFFFF"/>
                </a:solidFill>
                <a:latin typeface="Arial"/>
                <a:ea typeface="Arial"/>
                <a:cs typeface="Arial"/>
                <a:sym typeface="Arial"/>
              </a:rPr>
              <a:t>MISSION : MAKE VISION ZERO A REALITY</a:t>
            </a:r>
            <a:endParaRPr sz="3000">
              <a:solidFill>
                <a:schemeClr val="dk1"/>
              </a:solidFill>
              <a:latin typeface="Calibri"/>
              <a:ea typeface="Calibri"/>
              <a:cs typeface="Calibri"/>
              <a:sym typeface="Calibri"/>
            </a:endParaRPr>
          </a:p>
        </p:txBody>
      </p:sp>
      <p:pic>
        <p:nvPicPr>
          <p:cNvPr id="94" name="Google Shape;94;p5" descr="https://pitch-assets-ccb95893-de3f-4266-973c-20049231b248.s3.eu-west-1.amazonaws.com/try-pitch-pdf-export-logo.svg">
            <a:hlinkClick r:id="rId4"/>
          </p:cNvPr>
          <p:cNvPicPr preferRelativeResize="0"/>
          <p:nvPr/>
        </p:nvPicPr>
        <p:blipFill rotWithShape="1">
          <a:blip r:embed="rId5">
            <a:alphaModFix/>
          </a:blip>
          <a:srcRect/>
          <a:stretch/>
        </p:blipFill>
        <p:spPr>
          <a:xfrm>
            <a:off x="136595" y="4803153"/>
            <a:ext cx="515221" cy="227303"/>
          </a:xfrm>
          <a:prstGeom prst="rect">
            <a:avLst/>
          </a:prstGeom>
          <a:noFill/>
          <a:ln>
            <a:noFill/>
          </a:ln>
        </p:spPr>
      </p:pic>
      <p:sp>
        <p:nvSpPr>
          <p:cNvPr id="95" name="Google Shape;95;p5"/>
          <p:cNvSpPr/>
          <p:nvPr/>
        </p:nvSpPr>
        <p:spPr>
          <a:xfrm>
            <a:off x="-23812" y="-28575"/>
            <a:ext cx="9191663" cy="5195075"/>
          </a:xfrm>
          <a:prstGeom prst="rect">
            <a:avLst/>
          </a:prstGeom>
          <a:solidFill>
            <a:srgbClr val="171616">
              <a:alpha val="74117"/>
            </a:srgbClr>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endParaRPr sz="5333" b="1">
              <a:solidFill>
                <a:srgbClr val="FFFFFF"/>
              </a:solidFill>
              <a:latin typeface="Helvetica Neue"/>
              <a:ea typeface="Helvetica Neue"/>
              <a:cs typeface="Helvetica Neue"/>
              <a:sym typeface="Helvetica Neue"/>
            </a:endParaRPr>
          </a:p>
        </p:txBody>
      </p:sp>
      <p:cxnSp>
        <p:nvCxnSpPr>
          <p:cNvPr id="96" name="Google Shape;96;p5"/>
          <p:cNvCxnSpPr/>
          <p:nvPr/>
        </p:nvCxnSpPr>
        <p:spPr>
          <a:xfrm>
            <a:off x="660531" y="2542388"/>
            <a:ext cx="7968516" cy="0"/>
          </a:xfrm>
          <a:prstGeom prst="straightConnector1">
            <a:avLst/>
          </a:prstGeom>
          <a:solidFill>
            <a:srgbClr val="F7F9F9"/>
          </a:solidFill>
          <a:ln w="21150" cap="flat" cmpd="sng">
            <a:solidFill>
              <a:srgbClr val="FF0000"/>
            </a:solidFill>
            <a:prstDash val="solid"/>
            <a:round/>
            <a:headEnd type="none" w="sm" len="sm"/>
            <a:tailEnd type="none" w="sm" len="sm"/>
          </a:ln>
        </p:spPr>
      </p:cxnSp>
      <p:sp>
        <p:nvSpPr>
          <p:cNvPr id="97" name="Google Shape;97;p5"/>
          <p:cNvSpPr/>
          <p:nvPr/>
        </p:nvSpPr>
        <p:spPr>
          <a:xfrm>
            <a:off x="385960" y="2568651"/>
            <a:ext cx="8229600" cy="533400"/>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None/>
            </a:pPr>
            <a:r>
              <a:rPr lang="en-US" sz="3000" b="1">
                <a:solidFill>
                  <a:srgbClr val="FFFFFF"/>
                </a:solidFill>
                <a:latin typeface="Arial"/>
                <a:ea typeface="Arial"/>
                <a:cs typeface="Arial"/>
                <a:sym typeface="Arial"/>
              </a:rPr>
              <a:t>MISSION : MAKE VISION ZERO A REALITY</a:t>
            </a:r>
            <a:endParaRPr sz="30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6"/>
          <p:cNvSpPr/>
          <p:nvPr/>
        </p:nvSpPr>
        <p:spPr>
          <a:xfrm>
            <a:off x="476728" y="284360"/>
            <a:ext cx="8229600" cy="502920"/>
          </a:xfrm>
          <a:prstGeom prst="rect">
            <a:avLst/>
          </a:prstGeom>
          <a:noFill/>
          <a:ln>
            <a:noFill/>
          </a:ln>
        </p:spPr>
        <p:txBody>
          <a:bodyPr spcFirstLastPara="1" wrap="square" lIns="0" tIns="0" rIns="0" bIns="0" anchor="t" anchorCtr="0">
            <a:noAutofit/>
          </a:bodyPr>
          <a:lstStyle/>
          <a:p>
            <a:pPr marL="0" marR="0" lvl="0" indent="0" algn="ctr" rtl="0">
              <a:lnSpc>
                <a:spcPct val="110000"/>
              </a:lnSpc>
              <a:spcBef>
                <a:spcPts val="0"/>
              </a:spcBef>
              <a:spcAft>
                <a:spcPts val="0"/>
              </a:spcAft>
              <a:buNone/>
            </a:pPr>
            <a:r>
              <a:rPr lang="en-US" sz="3600" b="1">
                <a:solidFill>
                  <a:srgbClr val="111111"/>
                </a:solidFill>
                <a:latin typeface="Arial"/>
                <a:ea typeface="Arial"/>
                <a:cs typeface="Arial"/>
                <a:sym typeface="Arial"/>
              </a:rPr>
              <a:t>Google Hackathon MBAN 2024</a:t>
            </a:r>
            <a:endParaRPr sz="3600">
              <a:solidFill>
                <a:schemeClr val="dk1"/>
              </a:solidFill>
              <a:latin typeface="Calibri"/>
              <a:ea typeface="Calibri"/>
              <a:cs typeface="Calibri"/>
              <a:sym typeface="Calibri"/>
            </a:endParaRPr>
          </a:p>
        </p:txBody>
      </p:sp>
      <p:sp>
        <p:nvSpPr>
          <p:cNvPr id="104" name="Google Shape;104;p6"/>
          <p:cNvSpPr/>
          <p:nvPr/>
        </p:nvSpPr>
        <p:spPr>
          <a:xfrm>
            <a:off x="476072" y="4215860"/>
            <a:ext cx="4572000" cy="487636"/>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None/>
            </a:pPr>
            <a:endParaRPr sz="1050">
              <a:solidFill>
                <a:schemeClr val="dk1"/>
              </a:solidFill>
              <a:latin typeface="Calibri"/>
              <a:ea typeface="Calibri"/>
              <a:cs typeface="Calibri"/>
              <a:sym typeface="Calibri"/>
            </a:endParaRPr>
          </a:p>
          <a:p>
            <a:pPr marL="0" marR="0" lvl="0" indent="0" algn="l" rtl="0">
              <a:lnSpc>
                <a:spcPct val="154285"/>
              </a:lnSpc>
              <a:spcBef>
                <a:spcPts val="0"/>
              </a:spcBef>
              <a:spcAft>
                <a:spcPts val="0"/>
              </a:spcAft>
              <a:buNone/>
            </a:pPr>
            <a:r>
              <a:rPr lang="en-US" sz="1400" b="1">
                <a:solidFill>
                  <a:srgbClr val="111111"/>
                </a:solidFill>
                <a:latin typeface="Work Sans"/>
                <a:ea typeface="Work Sans"/>
                <a:cs typeface="Work Sans"/>
                <a:sym typeface="Work Sans"/>
              </a:rPr>
              <a:t>PRESENTED BY:  TEAM 06</a:t>
            </a:r>
            <a:endParaRPr sz="1050">
              <a:solidFill>
                <a:schemeClr val="dk1"/>
              </a:solidFill>
              <a:latin typeface="Calibri"/>
              <a:ea typeface="Calibri"/>
              <a:cs typeface="Calibri"/>
              <a:sym typeface="Calibri"/>
            </a:endParaRPr>
          </a:p>
        </p:txBody>
      </p:sp>
      <p:sp>
        <p:nvSpPr>
          <p:cNvPr id="105" name="Google Shape;105;p6"/>
          <p:cNvSpPr/>
          <p:nvPr/>
        </p:nvSpPr>
        <p:spPr>
          <a:xfrm>
            <a:off x="6157873" y="4304360"/>
            <a:ext cx="4572000" cy="365760"/>
          </a:xfrm>
          <a:prstGeom prst="rect">
            <a:avLst/>
          </a:prstGeom>
          <a:noFill/>
          <a:ln>
            <a:noFill/>
          </a:ln>
        </p:spPr>
        <p:txBody>
          <a:bodyPr spcFirstLastPara="1" wrap="square" lIns="0" tIns="0" rIns="0" bIns="0" anchor="t" anchorCtr="0">
            <a:noAutofit/>
          </a:bodyPr>
          <a:lstStyle/>
          <a:p>
            <a:pPr marL="0" marR="0" lvl="0" indent="0" algn="ctr" rtl="0">
              <a:lnSpc>
                <a:spcPct val="160000"/>
              </a:lnSpc>
              <a:spcBef>
                <a:spcPts val="0"/>
              </a:spcBef>
              <a:spcAft>
                <a:spcPts val="0"/>
              </a:spcAft>
              <a:buNone/>
            </a:pPr>
            <a:endParaRPr sz="900">
              <a:solidFill>
                <a:schemeClr val="dk1"/>
              </a:solidFill>
              <a:latin typeface="Calibri"/>
              <a:ea typeface="Calibri"/>
              <a:cs typeface="Calibri"/>
              <a:sym typeface="Calibri"/>
            </a:endParaRPr>
          </a:p>
          <a:p>
            <a:pPr marL="0" marR="0" lvl="0" indent="0" algn="ctr" rtl="0">
              <a:lnSpc>
                <a:spcPct val="160000"/>
              </a:lnSpc>
              <a:spcBef>
                <a:spcPts val="0"/>
              </a:spcBef>
              <a:spcAft>
                <a:spcPts val="0"/>
              </a:spcAft>
              <a:buNone/>
            </a:pPr>
            <a:endParaRPr sz="900">
              <a:solidFill>
                <a:schemeClr val="dk1"/>
              </a:solidFill>
              <a:latin typeface="Calibri"/>
              <a:ea typeface="Calibri"/>
              <a:cs typeface="Calibri"/>
              <a:sym typeface="Calibri"/>
            </a:endParaRPr>
          </a:p>
        </p:txBody>
      </p:sp>
      <p:sp>
        <p:nvSpPr>
          <p:cNvPr id="106" name="Google Shape;106;p6"/>
          <p:cNvSpPr/>
          <p:nvPr/>
        </p:nvSpPr>
        <p:spPr>
          <a:xfrm>
            <a:off x="-23812" y="0"/>
            <a:ext cx="166688" cy="5143500"/>
          </a:xfrm>
          <a:prstGeom prst="roundRect">
            <a:avLst>
              <a:gd name="adj" fmla="val -54857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8985228" y="238416"/>
            <a:ext cx="166688" cy="5143500"/>
          </a:xfrm>
          <a:prstGeom prst="roundRect">
            <a:avLst>
              <a:gd name="adj" fmla="val -54857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356" y="-23812"/>
            <a:ext cx="9143398" cy="166688"/>
          </a:xfrm>
          <a:prstGeom prst="roundRect">
            <a:avLst>
              <a:gd name="adj" fmla="val -54857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a:off x="356" y="4999813"/>
            <a:ext cx="9143398" cy="166687"/>
          </a:xfrm>
          <a:prstGeom prst="roundRect">
            <a:avLst>
              <a:gd name="adj" fmla="val -548573"/>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 name="Google Shape;110;p6" descr="https://pitch-assets-ccb95893-de3f-4266-973c-20049231b248.s3.eu-west-1.amazonaws.com/03810551-6c8a-4c7d-ad03-7f96931a7f26?pitch-bytes=2827090&amp;pitch-content-type=image%2Fjpeg"/>
          <p:cNvPicPr preferRelativeResize="0"/>
          <p:nvPr/>
        </p:nvPicPr>
        <p:blipFill rotWithShape="1">
          <a:blip r:embed="rId3">
            <a:alphaModFix/>
          </a:blip>
          <a:srcRect l="5099" r="5098"/>
          <a:stretch/>
        </p:blipFill>
        <p:spPr>
          <a:xfrm>
            <a:off x="398103" y="1281128"/>
            <a:ext cx="1584867" cy="2652519"/>
          </a:xfrm>
          <a:prstGeom prst="rect">
            <a:avLst/>
          </a:prstGeom>
          <a:noFill/>
          <a:ln>
            <a:noFill/>
          </a:ln>
        </p:spPr>
      </p:pic>
      <p:pic>
        <p:nvPicPr>
          <p:cNvPr id="111" name="Google Shape;111;p6" descr="https://pitch-assets-ccb95893-de3f-4266-973c-20049231b248.s3.eu-west-1.amazonaws.com/f61fcade-21ba-4524-8672-27e8c52f778d?pitch-bytes=87690&amp;pitch-content-type=image%2Fjpeg"/>
          <p:cNvPicPr preferRelativeResize="0"/>
          <p:nvPr/>
        </p:nvPicPr>
        <p:blipFill rotWithShape="1">
          <a:blip r:embed="rId4">
            <a:alphaModFix/>
          </a:blip>
          <a:srcRect l="3091" r="3090"/>
          <a:stretch/>
        </p:blipFill>
        <p:spPr>
          <a:xfrm>
            <a:off x="2616764" y="1280209"/>
            <a:ext cx="1656997" cy="2653438"/>
          </a:xfrm>
          <a:prstGeom prst="rect">
            <a:avLst/>
          </a:prstGeom>
          <a:noFill/>
          <a:ln>
            <a:noFill/>
          </a:ln>
        </p:spPr>
      </p:pic>
      <p:pic>
        <p:nvPicPr>
          <p:cNvPr id="112" name="Google Shape;112;p6" descr="https://pitch-assets-ccb95893-de3f-4266-973c-20049231b248.s3.eu-west-1.amazonaws.com/b351fec3-c66f-424b-b52f-eebe43037736?pitch-bytes=1291106&amp;pitch-content-type=image%2Fjpeg"/>
          <p:cNvPicPr preferRelativeResize="0"/>
          <p:nvPr/>
        </p:nvPicPr>
        <p:blipFill rotWithShape="1">
          <a:blip r:embed="rId5">
            <a:alphaModFix/>
          </a:blip>
          <a:srcRect l="5099" r="5098"/>
          <a:stretch/>
        </p:blipFill>
        <p:spPr>
          <a:xfrm>
            <a:off x="7153492" y="1279291"/>
            <a:ext cx="1578647" cy="2642109"/>
          </a:xfrm>
          <a:prstGeom prst="rect">
            <a:avLst/>
          </a:prstGeom>
          <a:noFill/>
          <a:ln>
            <a:noFill/>
          </a:ln>
        </p:spPr>
      </p:pic>
      <p:sp>
        <p:nvSpPr>
          <p:cNvPr id="113" name="Google Shape;113;p6"/>
          <p:cNvSpPr/>
          <p:nvPr/>
        </p:nvSpPr>
        <p:spPr>
          <a:xfrm>
            <a:off x="471627" y="4036462"/>
            <a:ext cx="1828800" cy="24381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None/>
            </a:pPr>
            <a:r>
              <a:rPr lang="en-US" sz="1200" b="1">
                <a:solidFill>
                  <a:srgbClr val="111111"/>
                </a:solidFill>
                <a:latin typeface="Work Sans"/>
                <a:ea typeface="Work Sans"/>
                <a:cs typeface="Work Sans"/>
                <a:sym typeface="Work Sans"/>
              </a:rPr>
              <a:t>TANMAY AMBRE</a:t>
            </a:r>
            <a:endParaRPr sz="1200">
              <a:solidFill>
                <a:schemeClr val="dk1"/>
              </a:solidFill>
              <a:latin typeface="Calibri"/>
              <a:ea typeface="Calibri"/>
              <a:cs typeface="Calibri"/>
              <a:sym typeface="Calibri"/>
            </a:endParaRPr>
          </a:p>
        </p:txBody>
      </p:sp>
      <p:sp>
        <p:nvSpPr>
          <p:cNvPr id="114" name="Google Shape;114;p6"/>
          <p:cNvSpPr/>
          <p:nvPr/>
        </p:nvSpPr>
        <p:spPr>
          <a:xfrm>
            <a:off x="2874310" y="4040677"/>
            <a:ext cx="1828800" cy="24381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None/>
            </a:pPr>
            <a:r>
              <a:rPr lang="en-US" sz="1200" b="1">
                <a:solidFill>
                  <a:srgbClr val="111111"/>
                </a:solidFill>
                <a:latin typeface="Work Sans"/>
                <a:ea typeface="Work Sans"/>
                <a:cs typeface="Work Sans"/>
                <a:sym typeface="Work Sans"/>
              </a:rPr>
              <a:t>CARA ZHOU</a:t>
            </a:r>
            <a:endParaRPr sz="1200">
              <a:solidFill>
                <a:schemeClr val="dk1"/>
              </a:solidFill>
              <a:latin typeface="Calibri"/>
              <a:ea typeface="Calibri"/>
              <a:cs typeface="Calibri"/>
              <a:sym typeface="Calibri"/>
            </a:endParaRPr>
          </a:p>
        </p:txBody>
      </p:sp>
      <p:sp>
        <p:nvSpPr>
          <p:cNvPr id="115" name="Google Shape;115;p6"/>
          <p:cNvSpPr/>
          <p:nvPr/>
        </p:nvSpPr>
        <p:spPr>
          <a:xfrm>
            <a:off x="5006603" y="4036043"/>
            <a:ext cx="1828800" cy="24381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None/>
            </a:pPr>
            <a:r>
              <a:rPr lang="en-US" sz="1200" b="1">
                <a:solidFill>
                  <a:srgbClr val="111111"/>
                </a:solidFill>
                <a:latin typeface="Work Sans"/>
                <a:ea typeface="Work Sans"/>
                <a:cs typeface="Work Sans"/>
                <a:sym typeface="Work Sans"/>
              </a:rPr>
              <a:t>DAKSH ARORA</a:t>
            </a:r>
            <a:endParaRPr sz="1200">
              <a:solidFill>
                <a:schemeClr val="dk1"/>
              </a:solidFill>
              <a:latin typeface="Calibri"/>
              <a:ea typeface="Calibri"/>
              <a:cs typeface="Calibri"/>
              <a:sym typeface="Calibri"/>
            </a:endParaRPr>
          </a:p>
        </p:txBody>
      </p:sp>
      <p:sp>
        <p:nvSpPr>
          <p:cNvPr id="116" name="Google Shape;116;p6"/>
          <p:cNvSpPr/>
          <p:nvPr/>
        </p:nvSpPr>
        <p:spPr>
          <a:xfrm>
            <a:off x="7156428" y="4040258"/>
            <a:ext cx="1828800" cy="24381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None/>
            </a:pPr>
            <a:r>
              <a:rPr lang="en-US" sz="1200" b="1">
                <a:solidFill>
                  <a:srgbClr val="111111"/>
                </a:solidFill>
                <a:latin typeface="Work Sans"/>
                <a:ea typeface="Work Sans"/>
                <a:cs typeface="Work Sans"/>
                <a:sym typeface="Work Sans"/>
              </a:rPr>
              <a:t>RAHUL DHOMANE</a:t>
            </a:r>
            <a:endParaRPr sz="1200">
              <a:solidFill>
                <a:schemeClr val="dk1"/>
              </a:solidFill>
              <a:latin typeface="Calibri"/>
              <a:ea typeface="Calibri"/>
              <a:cs typeface="Calibri"/>
              <a:sym typeface="Calibri"/>
            </a:endParaRPr>
          </a:p>
        </p:txBody>
      </p:sp>
      <p:pic>
        <p:nvPicPr>
          <p:cNvPr id="117" name="Google Shape;117;p6" descr="https://pitch-assets-ccb95893-de3f-4266-973c-20049231b248.s3.eu-west-1.amazonaws.com/a510065e-c707-4cab-9e4b-eb3fd8388051?pitch-bytes=2268147&amp;pitch-content-type=image%2Fjpeg"/>
          <p:cNvPicPr preferRelativeResize="0"/>
          <p:nvPr/>
        </p:nvPicPr>
        <p:blipFill rotWithShape="1">
          <a:blip r:embed="rId6">
            <a:alphaModFix/>
          </a:blip>
          <a:srcRect l="4577" r="4576"/>
          <a:stretch/>
        </p:blipFill>
        <p:spPr>
          <a:xfrm>
            <a:off x="4908470" y="1275798"/>
            <a:ext cx="1599748" cy="26466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3"/>
        <p:cNvGrpSpPr/>
        <p:nvPr/>
      </p:nvGrpSpPr>
      <p:grpSpPr>
        <a:xfrm>
          <a:off x="0" y="0"/>
          <a:ext cx="0" cy="0"/>
          <a:chOff x="0" y="0"/>
          <a:chExt cx="0" cy="0"/>
        </a:xfrm>
      </p:grpSpPr>
      <p:pic>
        <p:nvPicPr>
          <p:cNvPr id="124" name="Google Shape;124;p7" descr="https://pitch-assets-ccb95893-de3f-4266-973c-20049231b248.s3.eu-west-1.amazonaws.com/664cbbf4-78df-4106-bef2-e2f54d18b7f8?pitch-bytes=133379&amp;pitch-content-type=image%2Fpng"/>
          <p:cNvPicPr preferRelativeResize="0"/>
          <p:nvPr/>
        </p:nvPicPr>
        <p:blipFill rotWithShape="1">
          <a:blip r:embed="rId3">
            <a:alphaModFix/>
          </a:blip>
          <a:srcRect/>
          <a:stretch/>
        </p:blipFill>
        <p:spPr>
          <a:xfrm>
            <a:off x="1011875" y="1007246"/>
            <a:ext cx="1314526" cy="1691644"/>
          </a:xfrm>
          <a:prstGeom prst="rect">
            <a:avLst/>
          </a:prstGeom>
          <a:noFill/>
          <a:ln>
            <a:noFill/>
          </a:ln>
        </p:spPr>
      </p:pic>
      <p:cxnSp>
        <p:nvCxnSpPr>
          <p:cNvPr id="125" name="Google Shape;125;p7"/>
          <p:cNvCxnSpPr/>
          <p:nvPr/>
        </p:nvCxnSpPr>
        <p:spPr>
          <a:xfrm>
            <a:off x="2322655" y="1663608"/>
            <a:ext cx="577313" cy="0"/>
          </a:xfrm>
          <a:prstGeom prst="straightConnector1">
            <a:avLst/>
          </a:prstGeom>
          <a:solidFill>
            <a:srgbClr val="F7F9F9"/>
          </a:solidFill>
          <a:ln w="21150" cap="flat" cmpd="sng">
            <a:solidFill>
              <a:srgbClr val="A6A6A6"/>
            </a:solidFill>
            <a:prstDash val="solid"/>
            <a:round/>
            <a:headEnd type="none" w="sm" len="sm"/>
            <a:tailEnd type="none" w="sm" len="sm"/>
          </a:ln>
        </p:spPr>
      </p:cxnSp>
      <p:sp>
        <p:nvSpPr>
          <p:cNvPr id="126" name="Google Shape;126;p7"/>
          <p:cNvSpPr/>
          <p:nvPr/>
        </p:nvSpPr>
        <p:spPr>
          <a:xfrm>
            <a:off x="2894784" y="1420718"/>
            <a:ext cx="1065913" cy="480060"/>
          </a:xfrm>
          <a:prstGeom prst="roundRect">
            <a:avLst>
              <a:gd name="adj" fmla="val -190476"/>
            </a:avLst>
          </a:pr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2946299" y="1387164"/>
            <a:ext cx="887870" cy="582339"/>
          </a:xfrm>
          <a:prstGeom prst="rect">
            <a:avLst/>
          </a:prstGeom>
          <a:noFill/>
          <a:ln>
            <a:noFill/>
          </a:ln>
        </p:spPr>
        <p:txBody>
          <a:bodyPr spcFirstLastPara="1" wrap="square" lIns="0" tIns="0" rIns="0" bIns="0" anchor="t" anchorCtr="0">
            <a:spAutoFit/>
          </a:bodyPr>
          <a:lstStyle/>
          <a:p>
            <a:pPr marL="0" marR="0" lvl="0" indent="0" algn="ctr" rtl="0">
              <a:lnSpc>
                <a:spcPct val="171818"/>
              </a:lnSpc>
              <a:spcBef>
                <a:spcPts val="0"/>
              </a:spcBef>
              <a:spcAft>
                <a:spcPts val="0"/>
              </a:spcAft>
              <a:buNone/>
            </a:pPr>
            <a:r>
              <a:rPr lang="en-US" sz="1100" b="1" dirty="0">
                <a:solidFill>
                  <a:srgbClr val="444444"/>
                </a:solidFill>
                <a:latin typeface="Arial"/>
                <a:ea typeface="Arial"/>
                <a:cs typeface="Arial"/>
                <a:sym typeface="Arial"/>
              </a:rPr>
              <a:t>Drives to </a:t>
            </a:r>
            <a:endParaRPr sz="1050" dirty="0">
              <a:solidFill>
                <a:schemeClr val="dk1"/>
              </a:solidFill>
              <a:latin typeface="Calibri"/>
              <a:ea typeface="Calibri"/>
              <a:cs typeface="Calibri"/>
              <a:sym typeface="Calibri"/>
            </a:endParaRPr>
          </a:p>
          <a:p>
            <a:pPr marL="0" marR="0" lvl="0" indent="0" algn="ctr" rtl="0">
              <a:lnSpc>
                <a:spcPct val="171818"/>
              </a:lnSpc>
              <a:spcBef>
                <a:spcPts val="0"/>
              </a:spcBef>
              <a:spcAft>
                <a:spcPts val="0"/>
              </a:spcAft>
              <a:buNone/>
            </a:pPr>
            <a:r>
              <a:rPr lang="en-US" sz="1100" b="1" dirty="0">
                <a:solidFill>
                  <a:srgbClr val="444444"/>
                </a:solidFill>
                <a:latin typeface="Arial"/>
                <a:ea typeface="Arial"/>
                <a:cs typeface="Arial"/>
                <a:sym typeface="Arial"/>
              </a:rPr>
              <a:t>her school</a:t>
            </a:r>
            <a:endParaRPr sz="1050" dirty="0">
              <a:solidFill>
                <a:schemeClr val="dk1"/>
              </a:solidFill>
              <a:latin typeface="Calibri"/>
              <a:ea typeface="Calibri"/>
              <a:cs typeface="Calibri"/>
              <a:sym typeface="Calibri"/>
            </a:endParaRPr>
          </a:p>
        </p:txBody>
      </p:sp>
      <p:cxnSp>
        <p:nvCxnSpPr>
          <p:cNvPr id="128" name="Google Shape;128;p7"/>
          <p:cNvCxnSpPr/>
          <p:nvPr/>
        </p:nvCxnSpPr>
        <p:spPr>
          <a:xfrm>
            <a:off x="3957311" y="1663608"/>
            <a:ext cx="830243" cy="0"/>
          </a:xfrm>
          <a:prstGeom prst="straightConnector1">
            <a:avLst/>
          </a:prstGeom>
          <a:solidFill>
            <a:srgbClr val="F7F9F9"/>
          </a:solidFill>
          <a:ln w="21150" cap="flat" cmpd="sng">
            <a:solidFill>
              <a:srgbClr val="A6A6A6"/>
            </a:solidFill>
            <a:prstDash val="solid"/>
            <a:round/>
            <a:headEnd type="none" w="sm" len="sm"/>
            <a:tailEnd type="triangle" w="med" len="med"/>
          </a:ln>
        </p:spPr>
      </p:cxnSp>
      <p:sp>
        <p:nvSpPr>
          <p:cNvPr id="129" name="Google Shape;129;p7"/>
          <p:cNvSpPr/>
          <p:nvPr/>
        </p:nvSpPr>
        <p:spPr>
          <a:xfrm>
            <a:off x="4785728" y="1392989"/>
            <a:ext cx="1065913" cy="480060"/>
          </a:xfrm>
          <a:prstGeom prst="roundRect">
            <a:avLst>
              <a:gd name="adj" fmla="val -190476"/>
            </a:avLst>
          </a:pr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4427118" y="1439260"/>
            <a:ext cx="1755502" cy="422045"/>
          </a:xfrm>
          <a:prstGeom prst="rect">
            <a:avLst/>
          </a:prstGeom>
          <a:noFill/>
          <a:ln>
            <a:noFill/>
          </a:ln>
        </p:spPr>
        <p:txBody>
          <a:bodyPr spcFirstLastPara="1" wrap="square" lIns="0" tIns="0" rIns="0" bIns="0" anchor="t" anchorCtr="0">
            <a:noAutofit/>
          </a:bodyPr>
          <a:lstStyle/>
          <a:p>
            <a:pPr marL="0" marR="0" lvl="0" indent="0" algn="ctr" rtl="0">
              <a:lnSpc>
                <a:spcPct val="160000"/>
              </a:lnSpc>
              <a:spcBef>
                <a:spcPts val="0"/>
              </a:spcBef>
              <a:spcAft>
                <a:spcPts val="0"/>
              </a:spcAft>
              <a:buNone/>
            </a:pPr>
            <a:r>
              <a:rPr lang="en-US" sz="900" b="1" dirty="0">
                <a:solidFill>
                  <a:srgbClr val="444444"/>
                </a:solidFill>
                <a:latin typeface="Arial"/>
                <a:ea typeface="Arial"/>
                <a:cs typeface="Arial"/>
                <a:sym typeface="Arial"/>
              </a:rPr>
              <a:t>Tends to take </a:t>
            </a:r>
            <a:endParaRPr sz="900" dirty="0">
              <a:solidFill>
                <a:schemeClr val="dk1"/>
              </a:solidFill>
              <a:latin typeface="Calibri"/>
              <a:ea typeface="Calibri"/>
              <a:cs typeface="Calibri"/>
              <a:sym typeface="Calibri"/>
            </a:endParaRPr>
          </a:p>
          <a:p>
            <a:pPr marL="0" marR="0" lvl="0" indent="0" algn="ctr" rtl="0">
              <a:lnSpc>
                <a:spcPct val="160000"/>
              </a:lnSpc>
              <a:spcBef>
                <a:spcPts val="0"/>
              </a:spcBef>
              <a:spcAft>
                <a:spcPts val="0"/>
              </a:spcAft>
              <a:buNone/>
            </a:pPr>
            <a:r>
              <a:rPr lang="en-US" sz="900" b="1" dirty="0">
                <a:solidFill>
                  <a:srgbClr val="444444"/>
                </a:solidFill>
                <a:latin typeface="Arial"/>
                <a:ea typeface="Arial"/>
                <a:cs typeface="Arial"/>
                <a:sym typeface="Arial"/>
              </a:rPr>
              <a:t>sharp turns</a:t>
            </a:r>
            <a:endParaRPr sz="900" dirty="0">
              <a:solidFill>
                <a:schemeClr val="dk1"/>
              </a:solidFill>
              <a:latin typeface="Calibri"/>
              <a:ea typeface="Calibri"/>
              <a:cs typeface="Calibri"/>
              <a:sym typeface="Calibri"/>
            </a:endParaRPr>
          </a:p>
        </p:txBody>
      </p:sp>
      <p:cxnSp>
        <p:nvCxnSpPr>
          <p:cNvPr id="131" name="Google Shape;131;p7"/>
          <p:cNvCxnSpPr/>
          <p:nvPr/>
        </p:nvCxnSpPr>
        <p:spPr>
          <a:xfrm rot="5400000">
            <a:off x="4872152" y="2379566"/>
            <a:ext cx="892915" cy="0"/>
          </a:xfrm>
          <a:prstGeom prst="straightConnector1">
            <a:avLst/>
          </a:prstGeom>
          <a:solidFill>
            <a:srgbClr val="F7F9F9"/>
          </a:solidFill>
          <a:ln w="21150" cap="flat" cmpd="sng">
            <a:solidFill>
              <a:srgbClr val="A6A6A6"/>
            </a:solidFill>
            <a:prstDash val="solid"/>
            <a:round/>
            <a:headEnd type="none" w="sm" len="sm"/>
            <a:tailEnd type="none" w="sm" len="sm"/>
          </a:ln>
        </p:spPr>
      </p:cxnSp>
      <p:cxnSp>
        <p:nvCxnSpPr>
          <p:cNvPr id="132" name="Google Shape;132;p7"/>
          <p:cNvCxnSpPr/>
          <p:nvPr/>
        </p:nvCxnSpPr>
        <p:spPr>
          <a:xfrm>
            <a:off x="2894760" y="2816948"/>
            <a:ext cx="2409987" cy="0"/>
          </a:xfrm>
          <a:prstGeom prst="straightConnector1">
            <a:avLst/>
          </a:prstGeom>
          <a:solidFill>
            <a:srgbClr val="F7F9F9"/>
          </a:solidFill>
          <a:ln w="21150" cap="flat" cmpd="sng">
            <a:solidFill>
              <a:srgbClr val="A6A6A6"/>
            </a:solidFill>
            <a:prstDash val="solid"/>
            <a:round/>
            <a:headEnd type="none" w="sm" len="sm"/>
            <a:tailEnd type="none" w="sm" len="sm"/>
          </a:ln>
        </p:spPr>
      </p:cxnSp>
      <p:pic>
        <p:nvPicPr>
          <p:cNvPr id="133" name="Google Shape;133;p7" descr="https://pitch-assets-ccb95893-de3f-4266-973c-20049231b248.s3.eu-west-1.amazonaws.com/a270842c-314e-473c-8cca-59fc13d7344b?pitch-bytes=3003&amp;pitch-content-type=image%2Fpng"/>
          <p:cNvPicPr preferRelativeResize="0"/>
          <p:nvPr/>
        </p:nvPicPr>
        <p:blipFill rotWithShape="1">
          <a:blip r:embed="rId4">
            <a:alphaModFix/>
          </a:blip>
          <a:srcRect/>
          <a:stretch/>
        </p:blipFill>
        <p:spPr>
          <a:xfrm>
            <a:off x="4090020" y="2650984"/>
            <a:ext cx="337127" cy="331860"/>
          </a:xfrm>
          <a:prstGeom prst="rect">
            <a:avLst/>
          </a:prstGeom>
          <a:noFill/>
          <a:ln>
            <a:noFill/>
          </a:ln>
        </p:spPr>
      </p:pic>
      <p:cxnSp>
        <p:nvCxnSpPr>
          <p:cNvPr id="134" name="Google Shape;134;p7"/>
          <p:cNvCxnSpPr/>
          <p:nvPr/>
        </p:nvCxnSpPr>
        <p:spPr>
          <a:xfrm rot="-5400000">
            <a:off x="3512139" y="1899542"/>
            <a:ext cx="1489718" cy="0"/>
          </a:xfrm>
          <a:prstGeom prst="straightConnector1">
            <a:avLst/>
          </a:prstGeom>
          <a:solidFill>
            <a:srgbClr val="F7F9F9"/>
          </a:solidFill>
          <a:ln w="21150" cap="flat" cmpd="sng">
            <a:solidFill>
              <a:srgbClr val="FF0000"/>
            </a:solidFill>
            <a:prstDash val="solid"/>
            <a:round/>
            <a:headEnd type="none" w="sm" len="sm"/>
            <a:tailEnd type="none" w="sm" len="sm"/>
          </a:ln>
        </p:spPr>
      </p:cxnSp>
      <p:sp>
        <p:nvSpPr>
          <p:cNvPr id="135" name="Google Shape;135;p7"/>
          <p:cNvSpPr/>
          <p:nvPr/>
        </p:nvSpPr>
        <p:spPr>
          <a:xfrm>
            <a:off x="3723202" y="678049"/>
            <a:ext cx="1065913" cy="480060"/>
          </a:xfrm>
          <a:prstGeom prst="roundRect">
            <a:avLst>
              <a:gd name="adj" fmla="val -190476"/>
            </a:avLst>
          </a:prstGeom>
          <a:solidFill>
            <a:srgbClr val="FF0000">
              <a:alpha val="3372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3371094" y="627699"/>
            <a:ext cx="1730623" cy="582339"/>
          </a:xfrm>
          <a:prstGeom prst="rect">
            <a:avLst/>
          </a:prstGeom>
          <a:noFill/>
          <a:ln>
            <a:noFill/>
          </a:ln>
        </p:spPr>
        <p:txBody>
          <a:bodyPr spcFirstLastPara="1" wrap="square" lIns="0" tIns="0" rIns="0" bIns="0" anchor="t" anchorCtr="0">
            <a:spAutoFit/>
          </a:bodyPr>
          <a:lstStyle/>
          <a:p>
            <a:pPr marL="0" marR="0" lvl="0" indent="0" algn="ctr" rtl="0">
              <a:lnSpc>
                <a:spcPct val="171818"/>
              </a:lnSpc>
              <a:spcBef>
                <a:spcPts val="0"/>
              </a:spcBef>
              <a:spcAft>
                <a:spcPts val="0"/>
              </a:spcAft>
              <a:buNone/>
            </a:pPr>
            <a:r>
              <a:rPr lang="en-US" sz="1100" b="1" dirty="0">
                <a:solidFill>
                  <a:srgbClr val="444444"/>
                </a:solidFill>
                <a:latin typeface="Arial"/>
                <a:ea typeface="Arial"/>
                <a:cs typeface="Arial"/>
                <a:sym typeface="Arial"/>
              </a:rPr>
              <a:t>Takes a route </a:t>
            </a:r>
            <a:endParaRPr sz="1050" dirty="0">
              <a:solidFill>
                <a:schemeClr val="dk1"/>
              </a:solidFill>
              <a:latin typeface="Calibri"/>
              <a:ea typeface="Calibri"/>
              <a:cs typeface="Calibri"/>
              <a:sym typeface="Calibri"/>
            </a:endParaRPr>
          </a:p>
          <a:p>
            <a:pPr marL="0" marR="0" lvl="0" indent="0" algn="ctr" rtl="0">
              <a:lnSpc>
                <a:spcPct val="171818"/>
              </a:lnSpc>
              <a:spcBef>
                <a:spcPts val="0"/>
              </a:spcBef>
              <a:spcAft>
                <a:spcPts val="0"/>
              </a:spcAft>
              <a:buNone/>
            </a:pPr>
            <a:r>
              <a:rPr lang="en-US" sz="1100" b="1" dirty="0">
                <a:solidFill>
                  <a:srgbClr val="444444"/>
                </a:solidFill>
                <a:latin typeface="Arial"/>
                <a:ea typeface="Arial"/>
                <a:cs typeface="Arial"/>
                <a:sym typeface="Arial"/>
              </a:rPr>
              <a:t>with Red zones</a:t>
            </a:r>
            <a:endParaRPr sz="1050" dirty="0">
              <a:solidFill>
                <a:schemeClr val="dk1"/>
              </a:solidFill>
              <a:latin typeface="Calibri"/>
              <a:ea typeface="Calibri"/>
              <a:cs typeface="Calibri"/>
              <a:sym typeface="Calibri"/>
            </a:endParaRPr>
          </a:p>
        </p:txBody>
      </p:sp>
      <p:cxnSp>
        <p:nvCxnSpPr>
          <p:cNvPr id="137" name="Google Shape;137;p7"/>
          <p:cNvCxnSpPr/>
          <p:nvPr/>
        </p:nvCxnSpPr>
        <p:spPr>
          <a:xfrm rot="5400000">
            <a:off x="2484813" y="3226919"/>
            <a:ext cx="838105" cy="0"/>
          </a:xfrm>
          <a:prstGeom prst="straightConnector1">
            <a:avLst/>
          </a:prstGeom>
          <a:solidFill>
            <a:srgbClr val="F7F9F9"/>
          </a:solidFill>
          <a:ln w="21150" cap="flat" cmpd="sng">
            <a:solidFill>
              <a:srgbClr val="A6A6A6"/>
            </a:solidFill>
            <a:prstDash val="solid"/>
            <a:round/>
            <a:headEnd type="none" w="sm" len="sm"/>
            <a:tailEnd type="none" w="sm" len="sm"/>
          </a:ln>
        </p:spPr>
      </p:cxnSp>
      <p:cxnSp>
        <p:nvCxnSpPr>
          <p:cNvPr id="138" name="Google Shape;138;p7"/>
          <p:cNvCxnSpPr/>
          <p:nvPr/>
        </p:nvCxnSpPr>
        <p:spPr>
          <a:xfrm>
            <a:off x="2895025" y="3636285"/>
            <a:ext cx="1958316" cy="0"/>
          </a:xfrm>
          <a:prstGeom prst="straightConnector1">
            <a:avLst/>
          </a:prstGeom>
          <a:solidFill>
            <a:srgbClr val="F7F9F9"/>
          </a:solidFill>
          <a:ln w="21150" cap="flat" cmpd="sng">
            <a:solidFill>
              <a:srgbClr val="A6A6A6"/>
            </a:solidFill>
            <a:prstDash val="solid"/>
            <a:round/>
            <a:headEnd type="none" w="sm" len="sm"/>
            <a:tailEnd type="none" w="sm" len="sm"/>
          </a:ln>
        </p:spPr>
      </p:cxnSp>
      <p:pic>
        <p:nvPicPr>
          <p:cNvPr id="139" name="Google Shape;139;p7" descr="https://pitch-assets-ccb95893-de3f-4266-973c-20049231b248.s3.eu-west-1.amazonaws.com/a270842c-314e-473c-8cca-59fc13d7344b?pitch-bytes=3003&amp;pitch-content-type=image%2Fpng"/>
          <p:cNvPicPr preferRelativeResize="0"/>
          <p:nvPr/>
        </p:nvPicPr>
        <p:blipFill rotWithShape="1">
          <a:blip r:embed="rId4">
            <a:alphaModFix/>
          </a:blip>
          <a:srcRect/>
          <a:stretch/>
        </p:blipFill>
        <p:spPr>
          <a:xfrm>
            <a:off x="3347351" y="3470320"/>
            <a:ext cx="337127" cy="331860"/>
          </a:xfrm>
          <a:prstGeom prst="rect">
            <a:avLst/>
          </a:prstGeom>
          <a:noFill/>
          <a:ln>
            <a:noFill/>
          </a:ln>
        </p:spPr>
      </p:pic>
      <p:cxnSp>
        <p:nvCxnSpPr>
          <p:cNvPr id="140" name="Google Shape;140;p7"/>
          <p:cNvCxnSpPr/>
          <p:nvPr/>
        </p:nvCxnSpPr>
        <p:spPr>
          <a:xfrm rot="-5400000">
            <a:off x="3327651" y="3986064"/>
            <a:ext cx="373357" cy="0"/>
          </a:xfrm>
          <a:prstGeom prst="straightConnector1">
            <a:avLst/>
          </a:prstGeom>
          <a:solidFill>
            <a:srgbClr val="F7F9F9"/>
          </a:solidFill>
          <a:ln w="21150" cap="flat" cmpd="sng">
            <a:solidFill>
              <a:srgbClr val="FF0000"/>
            </a:solidFill>
            <a:prstDash val="solid"/>
            <a:round/>
            <a:headEnd type="none" w="sm" len="sm"/>
            <a:tailEnd type="none" w="sm" len="sm"/>
          </a:ln>
        </p:spPr>
      </p:cxnSp>
      <p:sp>
        <p:nvSpPr>
          <p:cNvPr id="141" name="Google Shape;141;p7"/>
          <p:cNvSpPr/>
          <p:nvPr/>
        </p:nvSpPr>
        <p:spPr>
          <a:xfrm>
            <a:off x="2980533" y="4176405"/>
            <a:ext cx="1065913" cy="480060"/>
          </a:xfrm>
          <a:prstGeom prst="roundRect">
            <a:avLst>
              <a:gd name="adj" fmla="val -190476"/>
            </a:avLst>
          </a:prstGeom>
          <a:solidFill>
            <a:srgbClr val="FF0000">
              <a:alpha val="3372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2701625" y="4104582"/>
            <a:ext cx="1649775" cy="582339"/>
          </a:xfrm>
          <a:prstGeom prst="rect">
            <a:avLst/>
          </a:prstGeom>
          <a:noFill/>
          <a:ln>
            <a:noFill/>
          </a:ln>
        </p:spPr>
        <p:txBody>
          <a:bodyPr spcFirstLastPara="1" wrap="square" lIns="0" tIns="0" rIns="0" bIns="0" anchor="t" anchorCtr="0">
            <a:spAutoFit/>
          </a:bodyPr>
          <a:lstStyle/>
          <a:p>
            <a:pPr marL="0" marR="0" lvl="0" indent="0" algn="ctr" rtl="0">
              <a:lnSpc>
                <a:spcPct val="171818"/>
              </a:lnSpc>
              <a:spcBef>
                <a:spcPts val="0"/>
              </a:spcBef>
              <a:spcAft>
                <a:spcPts val="0"/>
              </a:spcAft>
              <a:buNone/>
            </a:pPr>
            <a:r>
              <a:rPr lang="en-US" sz="1100" b="1" dirty="0">
                <a:solidFill>
                  <a:srgbClr val="444444"/>
                </a:solidFill>
                <a:latin typeface="Arial"/>
                <a:ea typeface="Arial"/>
                <a:cs typeface="Arial"/>
                <a:sym typeface="Arial"/>
              </a:rPr>
              <a:t>Takes a sharp </a:t>
            </a:r>
            <a:endParaRPr sz="1050" dirty="0">
              <a:solidFill>
                <a:schemeClr val="dk1"/>
              </a:solidFill>
              <a:latin typeface="Calibri"/>
              <a:ea typeface="Calibri"/>
              <a:cs typeface="Calibri"/>
              <a:sym typeface="Calibri"/>
            </a:endParaRPr>
          </a:p>
          <a:p>
            <a:pPr marL="0" marR="0" lvl="0" indent="0" algn="ctr" rtl="0">
              <a:lnSpc>
                <a:spcPct val="171818"/>
              </a:lnSpc>
              <a:spcBef>
                <a:spcPts val="0"/>
              </a:spcBef>
              <a:spcAft>
                <a:spcPts val="0"/>
              </a:spcAft>
              <a:buNone/>
            </a:pPr>
            <a:r>
              <a:rPr lang="en-US" sz="1100" b="1" dirty="0">
                <a:solidFill>
                  <a:srgbClr val="444444"/>
                </a:solidFill>
                <a:latin typeface="Arial"/>
                <a:ea typeface="Arial"/>
                <a:cs typeface="Arial"/>
                <a:sym typeface="Arial"/>
              </a:rPr>
              <a:t>Turn</a:t>
            </a:r>
            <a:endParaRPr sz="1050" dirty="0">
              <a:solidFill>
                <a:schemeClr val="dk1"/>
              </a:solidFill>
              <a:latin typeface="Calibri"/>
              <a:ea typeface="Calibri"/>
              <a:cs typeface="Calibri"/>
              <a:sym typeface="Calibri"/>
            </a:endParaRPr>
          </a:p>
        </p:txBody>
      </p:sp>
      <p:sp>
        <p:nvSpPr>
          <p:cNvPr id="143" name="Google Shape;143;p7"/>
          <p:cNvSpPr/>
          <p:nvPr/>
        </p:nvSpPr>
        <p:spPr>
          <a:xfrm>
            <a:off x="4578864" y="3395403"/>
            <a:ext cx="1065913" cy="480060"/>
          </a:xfrm>
          <a:prstGeom prst="roundRect">
            <a:avLst>
              <a:gd name="adj" fmla="val -190476"/>
            </a:avLst>
          </a:prstGeom>
          <a:solidFill>
            <a:srgbClr val="F7F9F9"/>
          </a:solidFill>
          <a:ln w="9525" cap="flat" cmpd="sng">
            <a:solidFill>
              <a:srgbClr val="111111"/>
            </a:solidFill>
            <a:prstDash val="solid"/>
            <a:round/>
            <a:headEnd type="none" w="sm" len="sm"/>
            <a:tailEnd type="none" w="sm" len="sm"/>
          </a:ln>
        </p:spPr>
        <p:txBody>
          <a:bodyPr spcFirstLastPara="1" wrap="square" lIns="59200" tIns="56650" rIns="59200" bIns="56650" anchor="ctr" anchorCtr="0">
            <a:noAutofit/>
          </a:bodyPr>
          <a:lstStyle/>
          <a:p>
            <a:pPr marL="0" marR="0" lvl="0" indent="0" algn="ctr" rtl="0">
              <a:lnSpc>
                <a:spcPct val="171818"/>
              </a:lnSpc>
              <a:spcBef>
                <a:spcPts val="0"/>
              </a:spcBef>
              <a:spcAft>
                <a:spcPts val="0"/>
              </a:spcAft>
              <a:buNone/>
            </a:pPr>
            <a:r>
              <a:rPr lang="en-US" sz="1100" dirty="0">
                <a:solidFill>
                  <a:srgbClr val="111111"/>
                </a:solidFill>
                <a:latin typeface="Calibri"/>
                <a:ea typeface="Calibri"/>
                <a:cs typeface="Calibri"/>
                <a:sym typeface="Calibri"/>
              </a:rPr>
              <a:t>Met with  a collision</a:t>
            </a:r>
            <a:endParaRPr sz="1050" dirty="0">
              <a:solidFill>
                <a:schemeClr val="dk1"/>
              </a:solidFill>
              <a:latin typeface="Calibri"/>
              <a:ea typeface="Calibri"/>
              <a:cs typeface="Calibri"/>
              <a:sym typeface="Calibri"/>
            </a:endParaRPr>
          </a:p>
        </p:txBody>
      </p:sp>
      <p:sp>
        <p:nvSpPr>
          <p:cNvPr id="144" name="Google Shape;144;p7"/>
          <p:cNvSpPr/>
          <p:nvPr/>
        </p:nvSpPr>
        <p:spPr>
          <a:xfrm>
            <a:off x="6978917" y="684935"/>
            <a:ext cx="1786221" cy="484294"/>
          </a:xfrm>
          <a:prstGeom prst="roundRect">
            <a:avLst>
              <a:gd name="adj" fmla="val -188811"/>
            </a:avLst>
          </a:prstGeom>
          <a:solidFill>
            <a:srgbClr val="1064B7">
              <a:alpha val="92941"/>
            </a:srgbClr>
          </a:solidFill>
          <a:ln>
            <a:noFill/>
          </a:ln>
        </p:spPr>
        <p:txBody>
          <a:bodyPr spcFirstLastPara="1" wrap="square" lIns="99225" tIns="57150" rIns="99225" bIns="57150"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cxnSp>
        <p:nvCxnSpPr>
          <p:cNvPr id="145" name="Google Shape;145;p7"/>
          <p:cNvCxnSpPr/>
          <p:nvPr/>
        </p:nvCxnSpPr>
        <p:spPr>
          <a:xfrm rot="-5400000">
            <a:off x="4370042" y="2752697"/>
            <a:ext cx="4339558" cy="0"/>
          </a:xfrm>
          <a:prstGeom prst="straightConnector1">
            <a:avLst/>
          </a:prstGeom>
          <a:solidFill>
            <a:srgbClr val="F7F9F9"/>
          </a:solidFill>
          <a:ln w="21150" cap="flat" cmpd="sng">
            <a:solidFill>
              <a:srgbClr val="1064B7"/>
            </a:solidFill>
            <a:prstDash val="solid"/>
            <a:round/>
            <a:headEnd type="none" w="sm" len="sm"/>
            <a:tailEnd type="none" w="sm" len="sm"/>
          </a:ln>
        </p:spPr>
      </p:cxnSp>
      <p:sp>
        <p:nvSpPr>
          <p:cNvPr id="146" name="Google Shape;146;p7"/>
          <p:cNvSpPr/>
          <p:nvPr/>
        </p:nvSpPr>
        <p:spPr>
          <a:xfrm>
            <a:off x="7378500" y="802455"/>
            <a:ext cx="1828800" cy="240030"/>
          </a:xfrm>
          <a:prstGeom prst="rect">
            <a:avLst/>
          </a:prstGeom>
          <a:noFill/>
          <a:ln>
            <a:noFill/>
          </a:ln>
        </p:spPr>
        <p:txBody>
          <a:bodyPr spcFirstLastPara="1" wrap="square" lIns="0" tIns="0" rIns="0" bIns="0" anchor="t" anchorCtr="0">
            <a:noAutofit/>
          </a:bodyPr>
          <a:lstStyle/>
          <a:p>
            <a:pPr marL="0" marR="0" lvl="0" indent="0" algn="l" rtl="0">
              <a:lnSpc>
                <a:spcPct val="171818"/>
              </a:lnSpc>
              <a:spcBef>
                <a:spcPts val="0"/>
              </a:spcBef>
              <a:spcAft>
                <a:spcPts val="0"/>
              </a:spcAft>
              <a:buNone/>
            </a:pPr>
            <a:r>
              <a:rPr lang="en-US" sz="1100" b="1">
                <a:solidFill>
                  <a:srgbClr val="FFFFFF"/>
                </a:solidFill>
                <a:latin typeface="Arial"/>
                <a:ea typeface="Arial"/>
                <a:cs typeface="Arial"/>
                <a:sym typeface="Arial"/>
              </a:rPr>
              <a:t>PAIN POINTS</a:t>
            </a:r>
            <a:endParaRPr sz="1050">
              <a:solidFill>
                <a:schemeClr val="dk1"/>
              </a:solidFill>
              <a:latin typeface="Calibri"/>
              <a:ea typeface="Calibri"/>
              <a:cs typeface="Calibri"/>
              <a:sym typeface="Calibri"/>
            </a:endParaRPr>
          </a:p>
        </p:txBody>
      </p:sp>
      <p:pic>
        <p:nvPicPr>
          <p:cNvPr id="147" name="Google Shape;147;p7" descr="https://pitch-assets-ccb95893-de3f-4266-973c-20049231b248.s3.eu-west-1.amazonaws.com/cbe6468e-a4af-4f74-82bb-b8025aad90a4?pitch-bytes=31350&amp;pitch-content-type=image%2Fpng"/>
          <p:cNvPicPr preferRelativeResize="0"/>
          <p:nvPr/>
        </p:nvPicPr>
        <p:blipFill rotWithShape="1">
          <a:blip r:embed="rId5">
            <a:alphaModFix/>
          </a:blip>
          <a:srcRect b="3030"/>
          <a:stretch/>
        </p:blipFill>
        <p:spPr>
          <a:xfrm>
            <a:off x="713217" y="2696391"/>
            <a:ext cx="2064120" cy="1813780"/>
          </a:xfrm>
          <a:prstGeom prst="rect">
            <a:avLst/>
          </a:prstGeom>
          <a:noFill/>
          <a:ln>
            <a:noFill/>
          </a:ln>
        </p:spPr>
      </p:pic>
      <p:sp>
        <p:nvSpPr>
          <p:cNvPr id="148" name="Google Shape;148;p7"/>
          <p:cNvSpPr/>
          <p:nvPr/>
        </p:nvSpPr>
        <p:spPr>
          <a:xfrm>
            <a:off x="599612" y="118201"/>
            <a:ext cx="8068900" cy="457200"/>
          </a:xfrm>
          <a:prstGeom prst="roundRect">
            <a:avLst>
              <a:gd name="adj" fmla="val -200000"/>
            </a:avLst>
          </a:prstGeom>
          <a:solidFill>
            <a:srgbClr val="F7F9F9"/>
          </a:solidFill>
          <a:ln>
            <a:noFill/>
          </a:ln>
        </p:spPr>
        <p:txBody>
          <a:bodyPr spcFirstLastPara="1" wrap="square" lIns="448250" tIns="53975" rIns="448250" bIns="53975" anchor="ctr" anchorCtr="0">
            <a:noAutofit/>
          </a:bodyPr>
          <a:lstStyle/>
          <a:p>
            <a:pPr marL="0" marR="0" lvl="0" indent="0" algn="ctr" rtl="0">
              <a:lnSpc>
                <a:spcPct val="180000"/>
              </a:lnSpc>
              <a:spcBef>
                <a:spcPts val="0"/>
              </a:spcBef>
              <a:spcAft>
                <a:spcPts val="0"/>
              </a:spcAft>
              <a:buNone/>
            </a:pPr>
            <a:r>
              <a:rPr lang="en-US" sz="1800">
                <a:solidFill>
                  <a:srgbClr val="111111"/>
                </a:solidFill>
                <a:latin typeface="Arimo"/>
                <a:ea typeface="Arimo"/>
                <a:cs typeface="Arimo"/>
                <a:sym typeface="Arimo"/>
              </a:rPr>
              <a:t>HOW DRIVER'S BEHAVIOR INFLUENCE COLLISIONS ?</a:t>
            </a:r>
            <a:endParaRPr sz="1800">
              <a:solidFill>
                <a:schemeClr val="dk1"/>
              </a:solidFill>
              <a:latin typeface="Calibri"/>
              <a:ea typeface="Calibri"/>
              <a:cs typeface="Calibri"/>
              <a:sym typeface="Calibri"/>
            </a:endParaRPr>
          </a:p>
        </p:txBody>
      </p:sp>
      <p:pic>
        <p:nvPicPr>
          <p:cNvPr id="149" name="Google Shape;149;p7" descr="https://pitch-assets-ccb95893-de3f-4266-973c-20049231b248.s3.eu-west-1.amazonaws.com/8d505a94-e46a-4433-82f0-f1ab3435a6b6?pitch-bytes=617297&amp;pitch-content-type=image%2Fpng"/>
          <p:cNvPicPr preferRelativeResize="0"/>
          <p:nvPr/>
        </p:nvPicPr>
        <p:blipFill rotWithShape="1">
          <a:blip r:embed="rId6">
            <a:alphaModFix/>
          </a:blip>
          <a:srcRect/>
          <a:stretch/>
        </p:blipFill>
        <p:spPr>
          <a:xfrm>
            <a:off x="6565098" y="2567920"/>
            <a:ext cx="1199637" cy="1199637"/>
          </a:xfrm>
          <a:prstGeom prst="rect">
            <a:avLst/>
          </a:prstGeom>
          <a:noFill/>
          <a:ln>
            <a:noFill/>
          </a:ln>
        </p:spPr>
      </p:pic>
      <p:pic>
        <p:nvPicPr>
          <p:cNvPr id="150" name="Google Shape;150;p7" descr="https://pitch-assets-ccb95893-de3f-4266-973c-20049231b248.s3.eu-west-1.amazonaws.com/664cbbf4-78df-4106-bef2-e2f54d18b7f8?pitch-bytes=133379&amp;pitch-content-type=image%2Fpng"/>
          <p:cNvPicPr preferRelativeResize="0"/>
          <p:nvPr/>
        </p:nvPicPr>
        <p:blipFill rotWithShape="1">
          <a:blip r:embed="rId3">
            <a:alphaModFix/>
          </a:blip>
          <a:srcRect/>
          <a:stretch/>
        </p:blipFill>
        <p:spPr>
          <a:xfrm>
            <a:off x="6745237" y="1425492"/>
            <a:ext cx="842401" cy="1084074"/>
          </a:xfrm>
          <a:prstGeom prst="rect">
            <a:avLst/>
          </a:prstGeom>
          <a:noFill/>
          <a:ln>
            <a:noFill/>
          </a:ln>
        </p:spPr>
      </p:pic>
      <p:sp>
        <p:nvSpPr>
          <p:cNvPr id="151" name="Google Shape;151;p7"/>
          <p:cNvSpPr/>
          <p:nvPr/>
        </p:nvSpPr>
        <p:spPr>
          <a:xfrm>
            <a:off x="7778824" y="1420404"/>
            <a:ext cx="1828800" cy="997196"/>
          </a:xfrm>
          <a:prstGeom prst="rect">
            <a:avLst/>
          </a:prstGeom>
          <a:noFill/>
          <a:ln>
            <a:noFill/>
          </a:ln>
        </p:spPr>
        <p:txBody>
          <a:bodyPr spcFirstLastPara="1" wrap="square" lIns="0" tIns="0" rIns="0" bIns="0" anchor="t" anchorCtr="0">
            <a:spAutoFit/>
          </a:bodyPr>
          <a:lstStyle/>
          <a:p>
            <a:pPr marL="0" marR="0" lvl="0" indent="0" algn="l" rtl="0">
              <a:lnSpc>
                <a:spcPct val="180000"/>
              </a:lnSpc>
              <a:spcBef>
                <a:spcPts val="0"/>
              </a:spcBef>
              <a:spcAft>
                <a:spcPts val="0"/>
              </a:spcAft>
              <a:buNone/>
            </a:pPr>
            <a:r>
              <a:rPr lang="en-US" sz="900" b="1" dirty="0">
                <a:solidFill>
                  <a:srgbClr val="444444"/>
                </a:solidFill>
                <a:latin typeface="Arial"/>
                <a:ea typeface="Arial"/>
                <a:cs typeface="Arial"/>
                <a:sym typeface="Arial"/>
              </a:rPr>
              <a:t>"Wished somebody </a:t>
            </a:r>
            <a:endParaRPr sz="900" dirty="0">
              <a:solidFill>
                <a:schemeClr val="dk1"/>
              </a:solidFill>
              <a:latin typeface="Calibri"/>
              <a:ea typeface="Calibri"/>
              <a:cs typeface="Calibri"/>
              <a:sym typeface="Calibri"/>
            </a:endParaRPr>
          </a:p>
          <a:p>
            <a:pPr marL="0" marR="0" lvl="0" indent="0" algn="l" rtl="0">
              <a:lnSpc>
                <a:spcPct val="180000"/>
              </a:lnSpc>
              <a:spcBef>
                <a:spcPts val="0"/>
              </a:spcBef>
              <a:spcAft>
                <a:spcPts val="0"/>
              </a:spcAft>
              <a:buNone/>
            </a:pPr>
            <a:r>
              <a:rPr lang="en-US" sz="900" b="1" dirty="0">
                <a:solidFill>
                  <a:srgbClr val="444444"/>
                </a:solidFill>
                <a:latin typeface="Arial"/>
                <a:ea typeface="Arial"/>
                <a:cs typeface="Arial"/>
                <a:sym typeface="Arial"/>
              </a:rPr>
              <a:t>would have told me </a:t>
            </a:r>
            <a:endParaRPr sz="900" dirty="0">
              <a:solidFill>
                <a:schemeClr val="dk1"/>
              </a:solidFill>
              <a:latin typeface="Calibri"/>
              <a:ea typeface="Calibri"/>
              <a:cs typeface="Calibri"/>
              <a:sym typeface="Calibri"/>
            </a:endParaRPr>
          </a:p>
          <a:p>
            <a:pPr marL="0" marR="0" lvl="0" indent="0" algn="l" rtl="0">
              <a:lnSpc>
                <a:spcPct val="180000"/>
              </a:lnSpc>
              <a:spcBef>
                <a:spcPts val="0"/>
              </a:spcBef>
              <a:spcAft>
                <a:spcPts val="0"/>
              </a:spcAft>
              <a:buNone/>
            </a:pPr>
            <a:r>
              <a:rPr lang="en-US" sz="900" b="1" dirty="0">
                <a:solidFill>
                  <a:srgbClr val="444444"/>
                </a:solidFill>
                <a:latin typeface="Arial"/>
                <a:ea typeface="Arial"/>
                <a:cs typeface="Arial"/>
                <a:sym typeface="Arial"/>
              </a:rPr>
              <a:t>about the risks </a:t>
            </a:r>
            <a:endParaRPr sz="900" dirty="0">
              <a:solidFill>
                <a:schemeClr val="dk1"/>
              </a:solidFill>
              <a:latin typeface="Calibri"/>
              <a:ea typeface="Calibri"/>
              <a:cs typeface="Calibri"/>
              <a:sym typeface="Calibri"/>
            </a:endParaRPr>
          </a:p>
          <a:p>
            <a:pPr marL="0" marR="0" lvl="0" indent="0" algn="l" rtl="0">
              <a:lnSpc>
                <a:spcPct val="180000"/>
              </a:lnSpc>
              <a:spcBef>
                <a:spcPts val="0"/>
              </a:spcBef>
              <a:spcAft>
                <a:spcPts val="0"/>
              </a:spcAft>
              <a:buNone/>
            </a:pPr>
            <a:r>
              <a:rPr lang="en-US" sz="900" b="1" dirty="0">
                <a:solidFill>
                  <a:srgbClr val="444444"/>
                </a:solidFill>
                <a:latin typeface="Arial"/>
                <a:ea typeface="Arial"/>
                <a:cs typeface="Arial"/>
                <a:sym typeface="Arial"/>
              </a:rPr>
              <a:t>in this area"</a:t>
            </a:r>
            <a:endParaRPr sz="900" dirty="0">
              <a:solidFill>
                <a:schemeClr val="dk1"/>
              </a:solidFill>
              <a:latin typeface="Calibri"/>
              <a:ea typeface="Calibri"/>
              <a:cs typeface="Calibri"/>
              <a:sym typeface="Calibri"/>
            </a:endParaRPr>
          </a:p>
        </p:txBody>
      </p:sp>
      <p:sp>
        <p:nvSpPr>
          <p:cNvPr id="152" name="Google Shape;152;p7"/>
          <p:cNvSpPr/>
          <p:nvPr/>
        </p:nvSpPr>
        <p:spPr>
          <a:xfrm>
            <a:off x="7778824" y="2567920"/>
            <a:ext cx="1828800" cy="1028700"/>
          </a:xfrm>
          <a:prstGeom prst="rect">
            <a:avLst/>
          </a:prstGeom>
          <a:noFill/>
          <a:ln>
            <a:noFill/>
          </a:ln>
        </p:spPr>
        <p:txBody>
          <a:bodyPr spcFirstLastPara="1" wrap="square" lIns="0" tIns="0" rIns="0" bIns="0" anchor="t" anchorCtr="0">
            <a:noAutofit/>
          </a:bodyPr>
          <a:lstStyle/>
          <a:p>
            <a:pPr marL="0" marR="0" lvl="0" indent="0" algn="l" rtl="0">
              <a:lnSpc>
                <a:spcPct val="180000"/>
              </a:lnSpc>
              <a:spcBef>
                <a:spcPts val="0"/>
              </a:spcBef>
              <a:spcAft>
                <a:spcPts val="0"/>
              </a:spcAft>
              <a:buNone/>
            </a:pPr>
            <a:r>
              <a:rPr lang="en-US" sz="900" b="1" dirty="0">
                <a:solidFill>
                  <a:srgbClr val="444444"/>
                </a:solidFill>
                <a:latin typeface="Arial"/>
                <a:ea typeface="Arial"/>
                <a:cs typeface="Arial"/>
                <a:sym typeface="Arial"/>
              </a:rPr>
              <a:t>"Wished somebody </a:t>
            </a:r>
            <a:endParaRPr sz="900" dirty="0">
              <a:solidFill>
                <a:schemeClr val="dk1"/>
              </a:solidFill>
              <a:latin typeface="Calibri"/>
              <a:ea typeface="Calibri"/>
              <a:cs typeface="Calibri"/>
              <a:sym typeface="Calibri"/>
            </a:endParaRPr>
          </a:p>
          <a:p>
            <a:pPr marL="0" marR="0" lvl="0" indent="0" algn="l" rtl="0">
              <a:lnSpc>
                <a:spcPct val="180000"/>
              </a:lnSpc>
              <a:spcBef>
                <a:spcPts val="0"/>
              </a:spcBef>
              <a:spcAft>
                <a:spcPts val="0"/>
              </a:spcAft>
              <a:buNone/>
            </a:pPr>
            <a:r>
              <a:rPr lang="en-US" sz="900" b="1" dirty="0">
                <a:solidFill>
                  <a:srgbClr val="444444"/>
                </a:solidFill>
                <a:latin typeface="Arial"/>
                <a:ea typeface="Arial"/>
                <a:cs typeface="Arial"/>
                <a:sym typeface="Arial"/>
              </a:rPr>
              <a:t>would have told </a:t>
            </a:r>
            <a:endParaRPr dirty="0"/>
          </a:p>
          <a:p>
            <a:pPr marL="0" marR="0" lvl="0" indent="0" algn="l" rtl="0">
              <a:lnSpc>
                <a:spcPct val="180000"/>
              </a:lnSpc>
              <a:spcBef>
                <a:spcPts val="0"/>
              </a:spcBef>
              <a:spcAft>
                <a:spcPts val="0"/>
              </a:spcAft>
              <a:buNone/>
            </a:pPr>
            <a:r>
              <a:rPr lang="en-US" sz="900" b="1" dirty="0">
                <a:solidFill>
                  <a:srgbClr val="444444"/>
                </a:solidFill>
                <a:latin typeface="Arial"/>
                <a:ea typeface="Arial"/>
                <a:cs typeface="Arial"/>
                <a:sym typeface="Arial"/>
              </a:rPr>
              <a:t>me about the Driver’s </a:t>
            </a:r>
            <a:endParaRPr dirty="0"/>
          </a:p>
          <a:p>
            <a:pPr marL="0" marR="0" lvl="0" indent="0" algn="l" rtl="0">
              <a:lnSpc>
                <a:spcPct val="180000"/>
              </a:lnSpc>
              <a:spcBef>
                <a:spcPts val="0"/>
              </a:spcBef>
              <a:spcAft>
                <a:spcPts val="0"/>
              </a:spcAft>
              <a:buNone/>
            </a:pPr>
            <a:r>
              <a:rPr lang="en-US" sz="900" b="1" dirty="0">
                <a:solidFill>
                  <a:srgbClr val="444444"/>
                </a:solidFill>
                <a:latin typeface="Arial"/>
                <a:ea typeface="Arial"/>
                <a:cs typeface="Arial"/>
                <a:sym typeface="Arial"/>
              </a:rPr>
              <a:t>Behavioral pattern"  </a:t>
            </a:r>
            <a:endParaRPr dirty="0"/>
          </a:p>
          <a:p>
            <a:pPr marL="0" marR="0" lvl="0" indent="0" algn="l" rtl="0">
              <a:lnSpc>
                <a:spcPct val="180000"/>
              </a:lnSpc>
              <a:spcBef>
                <a:spcPts val="0"/>
              </a:spcBef>
              <a:spcAft>
                <a:spcPts val="0"/>
              </a:spcAft>
              <a:buNone/>
            </a:pPr>
            <a:r>
              <a:rPr lang="en-US" sz="900" b="1" dirty="0">
                <a:solidFill>
                  <a:srgbClr val="444444"/>
                </a:solidFill>
                <a:latin typeface="Arial"/>
                <a:ea typeface="Arial"/>
                <a:cs typeface="Arial"/>
                <a:sym typeface="Arial"/>
              </a:rPr>
              <a:t> ~Insurance agent</a:t>
            </a:r>
            <a:endParaRPr sz="900" dirty="0">
              <a:solidFill>
                <a:schemeClr val="dk1"/>
              </a:solidFill>
              <a:latin typeface="Calibri"/>
              <a:ea typeface="Calibri"/>
              <a:cs typeface="Calibri"/>
              <a:sym typeface="Calibri"/>
            </a:endParaRPr>
          </a:p>
        </p:txBody>
      </p:sp>
      <p:pic>
        <p:nvPicPr>
          <p:cNvPr id="153" name="Google Shape;153;p7" descr="https://pitch-assets-ccb95893-de3f-4266-973c-20049231b248.s3.eu-west-1.amazonaws.com/1d35515a-9aaa-497c-a4b2-802b307a5f75?pitch-bytes=850303&amp;pitch-content-type=image%2Fpng"/>
          <p:cNvPicPr preferRelativeResize="0"/>
          <p:nvPr/>
        </p:nvPicPr>
        <p:blipFill rotWithShape="1">
          <a:blip r:embed="rId7">
            <a:alphaModFix/>
          </a:blip>
          <a:srcRect t="2586" r="55767" b="2587"/>
          <a:stretch/>
        </p:blipFill>
        <p:spPr>
          <a:xfrm>
            <a:off x="6744968" y="3852354"/>
            <a:ext cx="890228" cy="1073523"/>
          </a:xfrm>
          <a:prstGeom prst="rect">
            <a:avLst/>
          </a:prstGeom>
          <a:noFill/>
          <a:ln>
            <a:noFill/>
          </a:ln>
        </p:spPr>
      </p:pic>
      <p:sp>
        <p:nvSpPr>
          <p:cNvPr id="154" name="Google Shape;154;p7"/>
          <p:cNvSpPr/>
          <p:nvPr/>
        </p:nvSpPr>
        <p:spPr>
          <a:xfrm>
            <a:off x="7778824" y="3892841"/>
            <a:ext cx="1828800" cy="1028588"/>
          </a:xfrm>
          <a:prstGeom prst="rect">
            <a:avLst/>
          </a:prstGeom>
          <a:noFill/>
          <a:ln>
            <a:noFill/>
          </a:ln>
        </p:spPr>
        <p:txBody>
          <a:bodyPr spcFirstLastPara="1" wrap="square" lIns="0" tIns="0" rIns="0" bIns="0" anchor="t" anchorCtr="0">
            <a:noAutofit/>
          </a:bodyPr>
          <a:lstStyle/>
          <a:p>
            <a:pPr marL="0" marR="0" lvl="0" indent="0" algn="l" rtl="0">
              <a:lnSpc>
                <a:spcPct val="180000"/>
              </a:lnSpc>
              <a:spcBef>
                <a:spcPts val="0"/>
              </a:spcBef>
              <a:spcAft>
                <a:spcPts val="0"/>
              </a:spcAft>
              <a:buNone/>
            </a:pPr>
            <a:r>
              <a:rPr lang="en-US" sz="900" b="1" dirty="0">
                <a:solidFill>
                  <a:srgbClr val="444444"/>
                </a:solidFill>
                <a:latin typeface="Arial"/>
                <a:ea typeface="Arial"/>
                <a:cs typeface="Arial"/>
                <a:sym typeface="Arial"/>
              </a:rPr>
              <a:t>"What could I have </a:t>
            </a:r>
            <a:endParaRPr dirty="0"/>
          </a:p>
          <a:p>
            <a:pPr marL="0" marR="0" lvl="0" indent="0" algn="l" rtl="0">
              <a:lnSpc>
                <a:spcPct val="180000"/>
              </a:lnSpc>
              <a:spcBef>
                <a:spcPts val="0"/>
              </a:spcBef>
              <a:spcAft>
                <a:spcPts val="0"/>
              </a:spcAft>
              <a:buNone/>
            </a:pPr>
            <a:r>
              <a:rPr lang="en-US" sz="900" b="1" dirty="0">
                <a:solidFill>
                  <a:srgbClr val="444444"/>
                </a:solidFill>
                <a:latin typeface="Arial"/>
                <a:ea typeface="Arial"/>
                <a:cs typeface="Arial"/>
                <a:sym typeface="Arial"/>
              </a:rPr>
              <a:t>done to prevent </a:t>
            </a:r>
            <a:endParaRPr dirty="0"/>
          </a:p>
          <a:p>
            <a:pPr marL="0" marR="0" lvl="0" indent="0" algn="l" rtl="0">
              <a:lnSpc>
                <a:spcPct val="180000"/>
              </a:lnSpc>
              <a:spcBef>
                <a:spcPts val="0"/>
              </a:spcBef>
              <a:spcAft>
                <a:spcPts val="0"/>
              </a:spcAft>
              <a:buNone/>
            </a:pPr>
            <a:r>
              <a:rPr lang="en-US" sz="900" b="1" dirty="0">
                <a:solidFill>
                  <a:srgbClr val="444444"/>
                </a:solidFill>
                <a:latin typeface="Arial"/>
                <a:ea typeface="Arial"/>
                <a:cs typeface="Arial"/>
                <a:sym typeface="Arial"/>
              </a:rPr>
              <a:t>this collision?"      </a:t>
            </a:r>
            <a:endParaRPr sz="900" dirty="0">
              <a:solidFill>
                <a:schemeClr val="dk1"/>
              </a:solidFill>
              <a:latin typeface="Calibri"/>
              <a:ea typeface="Calibri"/>
              <a:cs typeface="Calibri"/>
              <a:sym typeface="Calibri"/>
            </a:endParaRPr>
          </a:p>
          <a:p>
            <a:pPr marL="0" marR="0" lvl="0" indent="0" algn="l" rtl="0">
              <a:lnSpc>
                <a:spcPct val="180000"/>
              </a:lnSpc>
              <a:spcBef>
                <a:spcPts val="0"/>
              </a:spcBef>
              <a:spcAft>
                <a:spcPts val="0"/>
              </a:spcAft>
              <a:buNone/>
            </a:pPr>
            <a:r>
              <a:rPr lang="en-US" sz="900" b="1" dirty="0">
                <a:solidFill>
                  <a:srgbClr val="444444"/>
                </a:solidFill>
                <a:latin typeface="Arial"/>
                <a:ea typeface="Arial"/>
                <a:cs typeface="Arial"/>
                <a:sym typeface="Arial"/>
              </a:rPr>
              <a:t> ~City planning </a:t>
            </a:r>
            <a:endParaRPr dirty="0"/>
          </a:p>
          <a:p>
            <a:pPr marL="0" marR="0" lvl="0" indent="0" algn="l" rtl="0">
              <a:lnSpc>
                <a:spcPct val="180000"/>
              </a:lnSpc>
              <a:spcBef>
                <a:spcPts val="0"/>
              </a:spcBef>
              <a:spcAft>
                <a:spcPts val="0"/>
              </a:spcAft>
              <a:buNone/>
            </a:pPr>
            <a:r>
              <a:rPr lang="en-US" sz="900" b="1" dirty="0">
                <a:solidFill>
                  <a:srgbClr val="444444"/>
                </a:solidFill>
                <a:latin typeface="Arial"/>
                <a:ea typeface="Arial"/>
                <a:cs typeface="Arial"/>
                <a:sym typeface="Arial"/>
              </a:rPr>
              <a:t>     committee</a:t>
            </a:r>
            <a:endParaRPr sz="900" dirty="0">
              <a:solidFill>
                <a:schemeClr val="dk1"/>
              </a:solidFill>
              <a:latin typeface="Calibri"/>
              <a:ea typeface="Calibri"/>
              <a:cs typeface="Calibri"/>
              <a:sym typeface="Calibri"/>
            </a:endParaRPr>
          </a:p>
        </p:txBody>
      </p:sp>
      <p:sp>
        <p:nvSpPr>
          <p:cNvPr id="155" name="Google Shape;155;p7"/>
          <p:cNvSpPr/>
          <p:nvPr/>
        </p:nvSpPr>
        <p:spPr>
          <a:xfrm>
            <a:off x="6373389" y="2647249"/>
            <a:ext cx="333195" cy="417327"/>
          </a:xfrm>
          <a:prstGeom prst="chevron">
            <a:avLst>
              <a:gd name="adj" fmla="val 50000"/>
            </a:avLst>
          </a:prstGeom>
          <a:solidFill>
            <a:srgbClr val="1064B7"/>
          </a:solidFill>
          <a:ln>
            <a:noFill/>
          </a:ln>
        </p:spPr>
        <p:txBody>
          <a:bodyPr spcFirstLastPara="1" wrap="square" lIns="18500" tIns="49250" rIns="18500" bIns="49250"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1"/>
        <p:cNvGrpSpPr/>
        <p:nvPr/>
      </p:nvGrpSpPr>
      <p:grpSpPr>
        <a:xfrm>
          <a:off x="0" y="0"/>
          <a:ext cx="0" cy="0"/>
          <a:chOff x="0" y="0"/>
          <a:chExt cx="0" cy="0"/>
        </a:xfrm>
      </p:grpSpPr>
      <p:sp>
        <p:nvSpPr>
          <p:cNvPr id="162" name="Google Shape;162;p8"/>
          <p:cNvSpPr/>
          <p:nvPr/>
        </p:nvSpPr>
        <p:spPr>
          <a:xfrm>
            <a:off x="2981187" y="4334336"/>
            <a:ext cx="6090161" cy="772024"/>
          </a:xfrm>
          <a:prstGeom prst="roundRect">
            <a:avLst>
              <a:gd name="adj" fmla="val -118442"/>
            </a:avLst>
          </a:prstGeom>
          <a:solidFill>
            <a:srgbClr val="A6A6A6">
              <a:alpha val="20000"/>
            </a:srgbClr>
          </a:solidFill>
          <a:ln>
            <a:noFill/>
          </a:ln>
        </p:spPr>
        <p:txBody>
          <a:bodyPr spcFirstLastPara="1" wrap="square" lIns="338325" tIns="91125" rIns="338325" bIns="91125"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sp>
        <p:nvSpPr>
          <p:cNvPr id="163" name="Google Shape;163;p8"/>
          <p:cNvSpPr/>
          <p:nvPr/>
        </p:nvSpPr>
        <p:spPr>
          <a:xfrm>
            <a:off x="2981187" y="811283"/>
            <a:ext cx="6162813" cy="655049"/>
          </a:xfrm>
          <a:prstGeom prst="roundRect">
            <a:avLst>
              <a:gd name="adj" fmla="val -139593"/>
            </a:avLst>
          </a:prstGeom>
          <a:solidFill>
            <a:srgbClr val="00BBFF">
              <a:alpha val="0"/>
            </a:srgbClr>
          </a:solidFill>
          <a:ln w="21150" cap="flat" cmpd="sng">
            <a:solidFill>
              <a:srgbClr val="111111"/>
            </a:solidFill>
            <a:prstDash val="solid"/>
            <a:round/>
            <a:headEnd type="none" w="sm" len="sm"/>
            <a:tailEnd type="none" w="sm" len="sm"/>
          </a:ln>
        </p:spPr>
        <p:txBody>
          <a:bodyPr spcFirstLastPara="1" wrap="square" lIns="342375" tIns="77325" rIns="342375" bIns="77325"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sp>
        <p:nvSpPr>
          <p:cNvPr id="164" name="Google Shape;164;p8"/>
          <p:cNvSpPr/>
          <p:nvPr/>
        </p:nvSpPr>
        <p:spPr>
          <a:xfrm>
            <a:off x="142875" y="142875"/>
            <a:ext cx="2809718" cy="4857750"/>
          </a:xfrm>
          <a:prstGeom prst="roundRect">
            <a:avLst>
              <a:gd name="adj" fmla="val -32544"/>
            </a:avLst>
          </a:pr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5" name="Google Shape;165;p8" descr="https://pitch-assets-ccb95893-de3f-4266-973c-20049231b248.s3.eu-west-1.amazonaws.com/3ea64fb4-e4d1-4d9d-b3c4-cb347238ea83?pitch-bytes=450910&amp;pitch-content-type=image%2Fpng"/>
          <p:cNvPicPr preferRelativeResize="0"/>
          <p:nvPr/>
        </p:nvPicPr>
        <p:blipFill rotWithShape="1">
          <a:blip r:embed="rId3">
            <a:alphaModFix/>
          </a:blip>
          <a:srcRect l="28792" r="25648"/>
          <a:stretch/>
        </p:blipFill>
        <p:spPr>
          <a:xfrm>
            <a:off x="141305" y="1516500"/>
            <a:ext cx="2703035" cy="3337362"/>
          </a:xfrm>
          <a:prstGeom prst="rect">
            <a:avLst/>
          </a:prstGeom>
          <a:noFill/>
          <a:ln>
            <a:noFill/>
          </a:ln>
        </p:spPr>
      </p:pic>
      <p:pic>
        <p:nvPicPr>
          <p:cNvPr id="166" name="Google Shape;166;p8" descr="https://pitch-assets-ccb95893-de3f-4266-973c-20049231b248.s3.eu-west-1.amazonaws.com/3ea64fb4-e4d1-4d9d-b3c4-cb347238ea83?pitch-bytes=450910&amp;pitch-content-type=image%2Fpng"/>
          <p:cNvPicPr preferRelativeResize="0"/>
          <p:nvPr/>
        </p:nvPicPr>
        <p:blipFill rotWithShape="1">
          <a:blip r:embed="rId3">
            <a:alphaModFix amt="50000"/>
          </a:blip>
          <a:srcRect l="602" t="33929" r="67264" b="33930"/>
          <a:stretch/>
        </p:blipFill>
        <p:spPr>
          <a:xfrm>
            <a:off x="140670" y="-3116"/>
            <a:ext cx="2703669" cy="1521077"/>
          </a:xfrm>
          <a:prstGeom prst="rect">
            <a:avLst/>
          </a:prstGeom>
          <a:noFill/>
          <a:ln>
            <a:noFill/>
          </a:ln>
        </p:spPr>
      </p:pic>
      <p:sp>
        <p:nvSpPr>
          <p:cNvPr id="167" name="Google Shape;167;p8"/>
          <p:cNvSpPr/>
          <p:nvPr/>
        </p:nvSpPr>
        <p:spPr>
          <a:xfrm>
            <a:off x="308100" y="334650"/>
            <a:ext cx="2743200" cy="85344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1">
                <a:solidFill>
                  <a:srgbClr val="111111"/>
                </a:solidFill>
                <a:latin typeface="Arial"/>
                <a:ea typeface="Arial"/>
                <a:cs typeface="Arial"/>
                <a:sym typeface="Arial"/>
              </a:rPr>
              <a:t>PRODUCT </a:t>
            </a:r>
            <a:endParaRPr sz="2400">
              <a:solidFill>
                <a:schemeClr val="dk1"/>
              </a:solidFill>
              <a:latin typeface="Calibri"/>
              <a:ea typeface="Calibri"/>
              <a:cs typeface="Calibri"/>
              <a:sym typeface="Calibri"/>
            </a:endParaRPr>
          </a:p>
          <a:p>
            <a:pPr marL="0" marR="0" lvl="0" indent="0" algn="l" rtl="0">
              <a:lnSpc>
                <a:spcPct val="140000"/>
              </a:lnSpc>
              <a:spcBef>
                <a:spcPts val="0"/>
              </a:spcBef>
              <a:spcAft>
                <a:spcPts val="0"/>
              </a:spcAft>
              <a:buNone/>
            </a:pPr>
            <a:r>
              <a:rPr lang="en-US" sz="2400" b="1">
                <a:solidFill>
                  <a:srgbClr val="111111"/>
                </a:solidFill>
                <a:latin typeface="Arial"/>
                <a:ea typeface="Arial"/>
                <a:cs typeface="Arial"/>
                <a:sym typeface="Arial"/>
              </a:rPr>
              <a:t>INTRODUCTION​</a:t>
            </a:r>
            <a:endParaRPr sz="2400">
              <a:solidFill>
                <a:schemeClr val="dk1"/>
              </a:solidFill>
              <a:latin typeface="Calibri"/>
              <a:ea typeface="Calibri"/>
              <a:cs typeface="Calibri"/>
              <a:sym typeface="Calibri"/>
            </a:endParaRPr>
          </a:p>
        </p:txBody>
      </p:sp>
      <p:sp>
        <p:nvSpPr>
          <p:cNvPr id="168" name="Google Shape;168;p8"/>
          <p:cNvSpPr/>
          <p:nvPr/>
        </p:nvSpPr>
        <p:spPr>
          <a:xfrm>
            <a:off x="3449126" y="334567"/>
            <a:ext cx="5486400" cy="450503"/>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400" b="1">
                <a:solidFill>
                  <a:srgbClr val="111111"/>
                </a:solidFill>
                <a:latin typeface="Arimo"/>
                <a:ea typeface="Arimo"/>
                <a:cs typeface="Arimo"/>
                <a:sym typeface="Arimo"/>
              </a:rPr>
              <a:t>OUR SOLUTION</a:t>
            </a:r>
            <a:endParaRPr sz="2400">
              <a:solidFill>
                <a:schemeClr val="dk1"/>
              </a:solidFill>
              <a:latin typeface="Calibri"/>
              <a:ea typeface="Calibri"/>
              <a:cs typeface="Calibri"/>
              <a:sym typeface="Calibri"/>
            </a:endParaRPr>
          </a:p>
        </p:txBody>
      </p:sp>
      <p:sp>
        <p:nvSpPr>
          <p:cNvPr id="169" name="Google Shape;169;p8"/>
          <p:cNvSpPr/>
          <p:nvPr/>
        </p:nvSpPr>
        <p:spPr>
          <a:xfrm>
            <a:off x="3190111" y="1729019"/>
            <a:ext cx="3657600" cy="32004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1800" b="1">
                <a:solidFill>
                  <a:srgbClr val="111111"/>
                </a:solidFill>
                <a:latin typeface="Arial"/>
                <a:ea typeface="Arial"/>
                <a:cs typeface="Arial"/>
                <a:sym typeface="Arial"/>
              </a:rPr>
              <a:t>WITHOUT OUR SOLUTION</a:t>
            </a:r>
            <a:endParaRPr sz="1800">
              <a:solidFill>
                <a:schemeClr val="dk1"/>
              </a:solidFill>
              <a:latin typeface="Calibri"/>
              <a:ea typeface="Calibri"/>
              <a:cs typeface="Calibri"/>
              <a:sym typeface="Calibri"/>
            </a:endParaRPr>
          </a:p>
        </p:txBody>
      </p:sp>
      <p:sp>
        <p:nvSpPr>
          <p:cNvPr id="170" name="Google Shape;170;p8"/>
          <p:cNvSpPr/>
          <p:nvPr/>
        </p:nvSpPr>
        <p:spPr>
          <a:xfrm>
            <a:off x="3024029" y="822619"/>
            <a:ext cx="5949825" cy="426690"/>
          </a:xfrm>
          <a:prstGeom prst="rect">
            <a:avLst/>
          </a:prstGeom>
          <a:noFill/>
          <a:ln>
            <a:noFill/>
          </a:ln>
        </p:spPr>
        <p:txBody>
          <a:bodyPr spcFirstLastPara="1" wrap="square" lIns="0" tIns="0" rIns="0" bIns="0" anchor="t" anchorCtr="0">
            <a:noAutofit/>
          </a:bodyPr>
          <a:lstStyle/>
          <a:p>
            <a:pPr marL="0" marR="0" lvl="0" indent="0" algn="just" rtl="0">
              <a:lnSpc>
                <a:spcPct val="152727"/>
              </a:lnSpc>
              <a:spcBef>
                <a:spcPts val="0"/>
              </a:spcBef>
              <a:spcAft>
                <a:spcPts val="0"/>
              </a:spcAft>
              <a:buNone/>
            </a:pPr>
            <a:r>
              <a:rPr lang="en-US" sz="1100" b="1" dirty="0">
                <a:solidFill>
                  <a:srgbClr val="111111"/>
                </a:solidFill>
                <a:latin typeface="Arial"/>
                <a:ea typeface="Arial"/>
                <a:cs typeface="Arial"/>
                <a:sym typeface="Arial"/>
              </a:rPr>
              <a:t>TO USE GENERATIVE AI TO PROVIDE REAL TIME RECOMMENDATIONS TO THE DRIVERS BY UNDERSTANDING BEHAVIOR’S PATTERNS</a:t>
            </a:r>
            <a:endParaRPr sz="1050" dirty="0">
              <a:solidFill>
                <a:schemeClr val="dk1"/>
              </a:solidFill>
              <a:latin typeface="Calibri"/>
              <a:ea typeface="Calibri"/>
              <a:cs typeface="Calibri"/>
              <a:sym typeface="Calibri"/>
            </a:endParaRPr>
          </a:p>
        </p:txBody>
      </p:sp>
      <p:sp>
        <p:nvSpPr>
          <p:cNvPr id="171" name="Google Shape;171;p8"/>
          <p:cNvSpPr/>
          <p:nvPr/>
        </p:nvSpPr>
        <p:spPr>
          <a:xfrm>
            <a:off x="3117266" y="4390421"/>
            <a:ext cx="5883859" cy="640035"/>
          </a:xfrm>
          <a:prstGeom prst="rect">
            <a:avLst/>
          </a:prstGeom>
          <a:noFill/>
          <a:ln>
            <a:noFill/>
          </a:ln>
        </p:spPr>
        <p:txBody>
          <a:bodyPr spcFirstLastPara="1" wrap="square" lIns="0" tIns="0" rIns="0" bIns="0" anchor="t" anchorCtr="0">
            <a:noAutofit/>
          </a:bodyPr>
          <a:lstStyle/>
          <a:p>
            <a:pPr marL="0" marR="0" lvl="0" indent="0" algn="just" rtl="0">
              <a:lnSpc>
                <a:spcPct val="168000"/>
              </a:lnSpc>
              <a:spcBef>
                <a:spcPts val="0"/>
              </a:spcBef>
              <a:spcAft>
                <a:spcPts val="0"/>
              </a:spcAft>
              <a:buNone/>
            </a:pPr>
            <a:r>
              <a:rPr lang="en-US" sz="1000" b="1" dirty="0">
                <a:solidFill>
                  <a:srgbClr val="111111"/>
                </a:solidFill>
                <a:latin typeface="Work Sans"/>
                <a:ea typeface="Work Sans"/>
                <a:cs typeface="Work Sans"/>
                <a:sym typeface="Work Sans"/>
              </a:rPr>
              <a:t>GENERATIVE AI FOR REAL-TIME RECOMMENDATIONS AIMS TO </a:t>
            </a:r>
            <a:endParaRPr sz="1000" dirty="0">
              <a:solidFill>
                <a:schemeClr val="dk1"/>
              </a:solidFill>
              <a:latin typeface="Calibri"/>
              <a:ea typeface="Calibri"/>
              <a:cs typeface="Calibri"/>
              <a:sym typeface="Calibri"/>
            </a:endParaRPr>
          </a:p>
          <a:p>
            <a:pPr marL="0" marR="0" lvl="0" indent="0" algn="just" rtl="0">
              <a:lnSpc>
                <a:spcPct val="168000"/>
              </a:lnSpc>
              <a:spcBef>
                <a:spcPts val="0"/>
              </a:spcBef>
              <a:spcAft>
                <a:spcPts val="0"/>
              </a:spcAft>
              <a:buNone/>
            </a:pPr>
            <a:r>
              <a:rPr lang="en-US" sz="1000" b="1" dirty="0">
                <a:solidFill>
                  <a:srgbClr val="111111"/>
                </a:solidFill>
                <a:latin typeface="Work Sans"/>
                <a:ea typeface="Work Sans"/>
                <a:cs typeface="Work Sans"/>
                <a:sym typeface="Work Sans"/>
              </a:rPr>
              <a:t>CREATE A SAFER DRIVING EXPERIENCE BY LEVERAGING DATA TO GUIDE DRIVERS IN MAKING INFORMED CHOICES ON THE ROAD</a:t>
            </a:r>
            <a:endParaRPr sz="1000" dirty="0">
              <a:solidFill>
                <a:schemeClr val="dk1"/>
              </a:solidFill>
              <a:latin typeface="Calibri"/>
              <a:ea typeface="Calibri"/>
              <a:cs typeface="Calibri"/>
              <a:sym typeface="Calibri"/>
            </a:endParaRPr>
          </a:p>
        </p:txBody>
      </p:sp>
      <p:pic>
        <p:nvPicPr>
          <p:cNvPr id="172" name="Google Shape;172;p8" descr="https://images.unsplash.com/photo-1599202860130-f600f4948364?crop=entropy&amp;cs=tinysrgb&amp;fit=max&amp;fm=jpg&amp;ixid=M3wyMTIyMnwwfDF8c2VhcmNofDh8fG1hcHMlMjBnZW4lMjBhaXxlbnwwfHx8fDE3MDg1OTUwOTB8MA&amp;ixlib=rb-4.0.3&amp;q=80&amp;w=1080"/>
          <p:cNvPicPr preferRelativeResize="0"/>
          <p:nvPr/>
        </p:nvPicPr>
        <p:blipFill rotWithShape="1">
          <a:blip r:embed="rId4">
            <a:alphaModFix/>
          </a:blip>
          <a:srcRect/>
          <a:stretch/>
        </p:blipFill>
        <p:spPr>
          <a:xfrm>
            <a:off x="-471224" y="8355"/>
            <a:ext cx="3423816" cy="5125514"/>
          </a:xfrm>
          <a:prstGeom prst="rect">
            <a:avLst/>
          </a:prstGeom>
          <a:noFill/>
          <a:ln>
            <a:noFill/>
          </a:ln>
        </p:spPr>
      </p:pic>
      <p:sp>
        <p:nvSpPr>
          <p:cNvPr id="173" name="Google Shape;173;p8"/>
          <p:cNvSpPr/>
          <p:nvPr/>
        </p:nvSpPr>
        <p:spPr>
          <a:xfrm>
            <a:off x="6507184" y="1732858"/>
            <a:ext cx="3657600" cy="32004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1800" b="1">
                <a:solidFill>
                  <a:srgbClr val="111111"/>
                </a:solidFill>
                <a:latin typeface="Arial"/>
                <a:ea typeface="Arial"/>
                <a:cs typeface="Arial"/>
                <a:sym typeface="Arial"/>
              </a:rPr>
              <a:t>WITH OUR SOLUTION</a:t>
            </a:r>
            <a:endParaRPr sz="1800">
              <a:solidFill>
                <a:schemeClr val="dk1"/>
              </a:solidFill>
              <a:latin typeface="Calibri"/>
              <a:ea typeface="Calibri"/>
              <a:cs typeface="Calibri"/>
              <a:sym typeface="Calibri"/>
            </a:endParaRPr>
          </a:p>
        </p:txBody>
      </p:sp>
      <p:cxnSp>
        <p:nvCxnSpPr>
          <p:cNvPr id="174" name="Google Shape;174;p8"/>
          <p:cNvCxnSpPr/>
          <p:nvPr/>
        </p:nvCxnSpPr>
        <p:spPr>
          <a:xfrm rot="-5400000">
            <a:off x="5067171" y="2983909"/>
            <a:ext cx="2502588" cy="0"/>
          </a:xfrm>
          <a:prstGeom prst="straightConnector1">
            <a:avLst/>
          </a:prstGeom>
          <a:solidFill>
            <a:srgbClr val="F7F9F9"/>
          </a:solidFill>
          <a:ln w="21150" cap="flat" cmpd="sng">
            <a:solidFill>
              <a:srgbClr val="111111"/>
            </a:solidFill>
            <a:prstDash val="solid"/>
            <a:round/>
            <a:headEnd type="none" w="sm" len="sm"/>
            <a:tailEnd type="none" w="sm" len="sm"/>
          </a:ln>
        </p:spPr>
      </p:cxnSp>
      <p:sp>
        <p:nvSpPr>
          <p:cNvPr id="175" name="Google Shape;175;p8"/>
          <p:cNvSpPr/>
          <p:nvPr/>
        </p:nvSpPr>
        <p:spPr>
          <a:xfrm>
            <a:off x="6679955" y="2162338"/>
            <a:ext cx="2108984" cy="532728"/>
          </a:xfrm>
          <a:prstGeom prst="roundRect">
            <a:avLst>
              <a:gd name="adj" fmla="val 20000"/>
            </a:avLst>
          </a:prstGeom>
          <a:solidFill>
            <a:srgbClr val="444444"/>
          </a:solidFill>
          <a:ln>
            <a:noFill/>
          </a:ln>
        </p:spPr>
        <p:txBody>
          <a:bodyPr spcFirstLastPara="1" wrap="square" lIns="117150" tIns="62875" rIns="117150" bIns="62875" anchor="ctr" anchorCtr="0">
            <a:noAutofit/>
          </a:bodyPr>
          <a:lstStyle/>
          <a:p>
            <a:pPr marL="0" marR="0" lvl="0" indent="0" algn="ctr" rtl="0">
              <a:lnSpc>
                <a:spcPct val="180000"/>
              </a:lnSpc>
              <a:spcBef>
                <a:spcPts val="0"/>
              </a:spcBef>
              <a:spcAft>
                <a:spcPts val="0"/>
              </a:spcAft>
              <a:buNone/>
            </a:pPr>
            <a:r>
              <a:rPr lang="en-US" sz="1200" b="1">
                <a:solidFill>
                  <a:srgbClr val="FFFFFF"/>
                </a:solidFill>
                <a:latin typeface="ABeeZee"/>
                <a:ea typeface="ABeeZee"/>
                <a:cs typeface="ABeeZee"/>
                <a:sym typeface="ABeeZee"/>
              </a:rPr>
              <a:t>SAFER DRIVING EXPERIENCE</a:t>
            </a:r>
            <a:endParaRPr sz="1200" b="1">
              <a:solidFill>
                <a:schemeClr val="dk1"/>
              </a:solidFill>
              <a:latin typeface="Calibri"/>
              <a:ea typeface="Calibri"/>
              <a:cs typeface="Calibri"/>
              <a:sym typeface="Calibri"/>
            </a:endParaRPr>
          </a:p>
        </p:txBody>
      </p:sp>
      <p:sp>
        <p:nvSpPr>
          <p:cNvPr id="176" name="Google Shape;176;p8"/>
          <p:cNvSpPr/>
          <p:nvPr/>
        </p:nvSpPr>
        <p:spPr>
          <a:xfrm>
            <a:off x="6679955" y="2904483"/>
            <a:ext cx="2108985" cy="536411"/>
          </a:xfrm>
          <a:prstGeom prst="roundRect">
            <a:avLst>
              <a:gd name="adj" fmla="val 20000"/>
            </a:avLst>
          </a:prstGeom>
          <a:solidFill>
            <a:srgbClr val="444444"/>
          </a:solidFill>
          <a:ln>
            <a:noFill/>
          </a:ln>
        </p:spPr>
        <p:txBody>
          <a:bodyPr spcFirstLastPara="1" wrap="square" lIns="117150" tIns="63325" rIns="117150" bIns="63325" anchor="ctr" anchorCtr="0">
            <a:noAutofit/>
          </a:bodyPr>
          <a:lstStyle/>
          <a:p>
            <a:pPr marL="0" marR="0" lvl="0" indent="0" algn="ctr" rtl="0">
              <a:lnSpc>
                <a:spcPct val="216000"/>
              </a:lnSpc>
              <a:spcBef>
                <a:spcPts val="0"/>
              </a:spcBef>
              <a:spcAft>
                <a:spcPts val="0"/>
              </a:spcAft>
              <a:buNone/>
            </a:pPr>
            <a:r>
              <a:rPr lang="en-US" sz="1000" b="1">
                <a:solidFill>
                  <a:srgbClr val="FFFFFF"/>
                </a:solidFill>
                <a:latin typeface="ABeeZee"/>
                <a:ea typeface="ABeeZee"/>
                <a:cs typeface="ABeeZee"/>
                <a:sym typeface="ABeeZee"/>
              </a:rPr>
              <a:t>LOWER COLLISIONS BY 15%</a:t>
            </a:r>
            <a:endParaRPr sz="1200" b="1">
              <a:solidFill>
                <a:schemeClr val="dk1"/>
              </a:solidFill>
              <a:latin typeface="Calibri"/>
              <a:ea typeface="Calibri"/>
              <a:cs typeface="Calibri"/>
              <a:sym typeface="Calibri"/>
            </a:endParaRPr>
          </a:p>
        </p:txBody>
      </p:sp>
      <p:sp>
        <p:nvSpPr>
          <p:cNvPr id="177" name="Google Shape;177;p8"/>
          <p:cNvSpPr/>
          <p:nvPr/>
        </p:nvSpPr>
        <p:spPr>
          <a:xfrm>
            <a:off x="6679954" y="3708072"/>
            <a:ext cx="2108985" cy="523875"/>
          </a:xfrm>
          <a:prstGeom prst="roundRect">
            <a:avLst>
              <a:gd name="adj" fmla="val 20000"/>
            </a:avLst>
          </a:prstGeom>
          <a:solidFill>
            <a:srgbClr val="444444"/>
          </a:solidFill>
          <a:ln>
            <a:noFill/>
          </a:ln>
        </p:spPr>
        <p:txBody>
          <a:bodyPr spcFirstLastPara="1" wrap="square" lIns="117150" tIns="61825" rIns="117150" bIns="61825" anchor="ctr" anchorCtr="0">
            <a:noAutofit/>
          </a:bodyPr>
          <a:lstStyle/>
          <a:p>
            <a:pPr marL="0" marR="0" lvl="0" indent="0" algn="ctr" rtl="0">
              <a:lnSpc>
                <a:spcPct val="180000"/>
              </a:lnSpc>
              <a:spcBef>
                <a:spcPts val="0"/>
              </a:spcBef>
              <a:spcAft>
                <a:spcPts val="0"/>
              </a:spcAft>
              <a:buNone/>
            </a:pPr>
            <a:r>
              <a:rPr lang="en-US" sz="1200" b="1">
                <a:solidFill>
                  <a:srgbClr val="FFFFFF"/>
                </a:solidFill>
                <a:latin typeface="ABeeZee"/>
                <a:ea typeface="ABeeZee"/>
                <a:cs typeface="ABeeZee"/>
                <a:sym typeface="ABeeZee"/>
              </a:rPr>
              <a:t>LOWER COST TO THE CITY</a:t>
            </a:r>
            <a:endParaRPr sz="1200" b="1">
              <a:solidFill>
                <a:schemeClr val="dk1"/>
              </a:solidFill>
              <a:latin typeface="Calibri"/>
              <a:ea typeface="Calibri"/>
              <a:cs typeface="Calibri"/>
              <a:sym typeface="Calibri"/>
            </a:endParaRPr>
          </a:p>
        </p:txBody>
      </p:sp>
      <p:sp>
        <p:nvSpPr>
          <p:cNvPr id="178" name="Google Shape;178;p8"/>
          <p:cNvSpPr/>
          <p:nvPr/>
        </p:nvSpPr>
        <p:spPr>
          <a:xfrm>
            <a:off x="3449126" y="2154565"/>
            <a:ext cx="2394856" cy="545263"/>
          </a:xfrm>
          <a:prstGeom prst="roundRect">
            <a:avLst>
              <a:gd name="adj" fmla="val 20000"/>
            </a:avLst>
          </a:prstGeom>
          <a:solidFill>
            <a:srgbClr val="444444"/>
          </a:solidFill>
          <a:ln>
            <a:noFill/>
          </a:ln>
        </p:spPr>
        <p:txBody>
          <a:bodyPr spcFirstLastPara="1" wrap="square" lIns="133025" tIns="64350" rIns="133025" bIns="64350" anchor="ctr" anchorCtr="0">
            <a:noAutofit/>
          </a:bodyPr>
          <a:lstStyle/>
          <a:p>
            <a:pPr marL="0" marR="0" lvl="0" indent="0" algn="ctr" rtl="0">
              <a:lnSpc>
                <a:spcPct val="171818"/>
              </a:lnSpc>
              <a:spcBef>
                <a:spcPts val="0"/>
              </a:spcBef>
              <a:spcAft>
                <a:spcPts val="0"/>
              </a:spcAft>
              <a:buNone/>
            </a:pPr>
            <a:r>
              <a:rPr lang="en-US" sz="1100" b="1">
                <a:solidFill>
                  <a:srgbClr val="FFFFFF"/>
                </a:solidFill>
                <a:latin typeface="ABeeZee"/>
                <a:ea typeface="ABeeZee"/>
                <a:cs typeface="ABeeZee"/>
                <a:sym typeface="ABeeZee"/>
              </a:rPr>
              <a:t>UNAIDED &amp; UNSAFE DRIVING EXPERIENCE</a:t>
            </a:r>
            <a:endParaRPr sz="1050">
              <a:solidFill>
                <a:schemeClr val="dk1"/>
              </a:solidFill>
              <a:latin typeface="Calibri"/>
              <a:ea typeface="Calibri"/>
              <a:cs typeface="Calibri"/>
              <a:sym typeface="Calibri"/>
            </a:endParaRPr>
          </a:p>
        </p:txBody>
      </p:sp>
      <p:sp>
        <p:nvSpPr>
          <p:cNvPr id="179" name="Google Shape;179;p8"/>
          <p:cNvSpPr/>
          <p:nvPr/>
        </p:nvSpPr>
        <p:spPr>
          <a:xfrm>
            <a:off x="3449126" y="2914314"/>
            <a:ext cx="2394856" cy="536411"/>
          </a:xfrm>
          <a:prstGeom prst="roundRect">
            <a:avLst>
              <a:gd name="adj" fmla="val 20000"/>
            </a:avLst>
          </a:prstGeom>
          <a:solidFill>
            <a:srgbClr val="444444"/>
          </a:solidFill>
          <a:ln>
            <a:noFill/>
          </a:ln>
        </p:spPr>
        <p:txBody>
          <a:bodyPr spcFirstLastPara="1" wrap="square" lIns="133025" tIns="63325" rIns="133025" bIns="63325" anchor="ctr" anchorCtr="0">
            <a:noAutofit/>
          </a:bodyPr>
          <a:lstStyle/>
          <a:p>
            <a:pPr marL="0" marR="0" lvl="0" indent="0" algn="ctr" rtl="0">
              <a:lnSpc>
                <a:spcPct val="171818"/>
              </a:lnSpc>
              <a:spcBef>
                <a:spcPts val="0"/>
              </a:spcBef>
              <a:spcAft>
                <a:spcPts val="0"/>
              </a:spcAft>
              <a:buNone/>
            </a:pPr>
            <a:r>
              <a:rPr lang="en-US" sz="1100" b="1">
                <a:solidFill>
                  <a:srgbClr val="FFFFFF"/>
                </a:solidFill>
                <a:latin typeface="ABeeZee"/>
                <a:ea typeface="ABeeZee"/>
                <a:cs typeface="ABeeZee"/>
                <a:sym typeface="ABeeZee"/>
              </a:rPr>
              <a:t>CONTINUED GROWTH OF COLLISIONS</a:t>
            </a:r>
            <a:endParaRPr sz="1050" b="1">
              <a:solidFill>
                <a:schemeClr val="dk1"/>
              </a:solidFill>
              <a:latin typeface="Calibri"/>
              <a:ea typeface="Calibri"/>
              <a:cs typeface="Calibri"/>
              <a:sym typeface="Calibri"/>
            </a:endParaRPr>
          </a:p>
        </p:txBody>
      </p:sp>
      <p:sp>
        <p:nvSpPr>
          <p:cNvPr id="180" name="Google Shape;180;p8"/>
          <p:cNvSpPr/>
          <p:nvPr/>
        </p:nvSpPr>
        <p:spPr>
          <a:xfrm>
            <a:off x="3449126" y="3708072"/>
            <a:ext cx="2394856" cy="523875"/>
          </a:xfrm>
          <a:prstGeom prst="roundRect">
            <a:avLst>
              <a:gd name="adj" fmla="val 20000"/>
            </a:avLst>
          </a:prstGeom>
          <a:solidFill>
            <a:srgbClr val="444444"/>
          </a:solidFill>
          <a:ln>
            <a:noFill/>
          </a:ln>
        </p:spPr>
        <p:txBody>
          <a:bodyPr spcFirstLastPara="1" wrap="square" lIns="133025" tIns="61825" rIns="133025" bIns="61825" anchor="ctr" anchorCtr="0">
            <a:noAutofit/>
          </a:bodyPr>
          <a:lstStyle/>
          <a:p>
            <a:pPr marL="0" marR="0" lvl="0" indent="0" algn="ctr" rtl="0">
              <a:lnSpc>
                <a:spcPct val="171818"/>
              </a:lnSpc>
              <a:spcBef>
                <a:spcPts val="0"/>
              </a:spcBef>
              <a:spcAft>
                <a:spcPts val="0"/>
              </a:spcAft>
              <a:buNone/>
            </a:pPr>
            <a:r>
              <a:rPr lang="en-US" sz="1100" b="1">
                <a:solidFill>
                  <a:srgbClr val="FFFFFF"/>
                </a:solidFill>
                <a:latin typeface="ABeeZee"/>
                <a:ea typeface="ABeeZee"/>
                <a:cs typeface="ABeeZee"/>
                <a:sym typeface="ABeeZee"/>
              </a:rPr>
              <a:t>HIGHER COSTS TO THE CITY</a:t>
            </a:r>
            <a:endParaRPr sz="1050" b="1">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6"/>
        <p:cNvGrpSpPr/>
        <p:nvPr/>
      </p:nvGrpSpPr>
      <p:grpSpPr>
        <a:xfrm>
          <a:off x="0" y="0"/>
          <a:ext cx="0" cy="0"/>
          <a:chOff x="0" y="0"/>
          <a:chExt cx="0" cy="0"/>
        </a:xfrm>
      </p:grpSpPr>
      <p:sp>
        <p:nvSpPr>
          <p:cNvPr id="187" name="Google Shape;187;p9"/>
          <p:cNvSpPr/>
          <p:nvPr/>
        </p:nvSpPr>
        <p:spPr>
          <a:xfrm>
            <a:off x="2981187" y="4334336"/>
            <a:ext cx="6090161" cy="772024"/>
          </a:xfrm>
          <a:prstGeom prst="roundRect">
            <a:avLst>
              <a:gd name="adj" fmla="val -118442"/>
            </a:avLst>
          </a:prstGeom>
          <a:solidFill>
            <a:srgbClr val="A6A6A6">
              <a:alpha val="20000"/>
            </a:srgbClr>
          </a:solidFill>
          <a:ln>
            <a:noFill/>
          </a:ln>
        </p:spPr>
        <p:txBody>
          <a:bodyPr spcFirstLastPara="1" wrap="square" lIns="338325" tIns="91125" rIns="338325" bIns="91125"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sp>
        <p:nvSpPr>
          <p:cNvPr id="188" name="Google Shape;188;p9"/>
          <p:cNvSpPr/>
          <p:nvPr/>
        </p:nvSpPr>
        <p:spPr>
          <a:xfrm>
            <a:off x="2981187" y="838340"/>
            <a:ext cx="6162813" cy="655049"/>
          </a:xfrm>
          <a:prstGeom prst="roundRect">
            <a:avLst>
              <a:gd name="adj" fmla="val -139593"/>
            </a:avLst>
          </a:prstGeom>
          <a:solidFill>
            <a:srgbClr val="00BBFF">
              <a:alpha val="0"/>
            </a:srgbClr>
          </a:solidFill>
          <a:ln w="21150" cap="flat" cmpd="sng">
            <a:solidFill>
              <a:srgbClr val="111111"/>
            </a:solidFill>
            <a:prstDash val="solid"/>
            <a:round/>
            <a:headEnd type="none" w="sm" len="sm"/>
            <a:tailEnd type="none" w="sm" len="sm"/>
          </a:ln>
        </p:spPr>
        <p:txBody>
          <a:bodyPr spcFirstLastPara="1" wrap="square" lIns="342375" tIns="77325" rIns="342375" bIns="77325"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sp>
        <p:nvSpPr>
          <p:cNvPr id="189" name="Google Shape;189;p9"/>
          <p:cNvSpPr/>
          <p:nvPr/>
        </p:nvSpPr>
        <p:spPr>
          <a:xfrm>
            <a:off x="142875" y="142875"/>
            <a:ext cx="2809718" cy="4857750"/>
          </a:xfrm>
          <a:prstGeom prst="roundRect">
            <a:avLst>
              <a:gd name="adj" fmla="val -32544"/>
            </a:avLst>
          </a:pr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0" name="Google Shape;190;p9" descr="https://pitch-assets-ccb95893-de3f-4266-973c-20049231b248.s3.eu-west-1.amazonaws.com/3ea64fb4-e4d1-4d9d-b3c4-cb347238ea83?pitch-bytes=450910&amp;pitch-content-type=image%2Fpng"/>
          <p:cNvPicPr preferRelativeResize="0"/>
          <p:nvPr/>
        </p:nvPicPr>
        <p:blipFill rotWithShape="1">
          <a:blip r:embed="rId3">
            <a:alphaModFix/>
          </a:blip>
          <a:srcRect l="28792" r="25648"/>
          <a:stretch/>
        </p:blipFill>
        <p:spPr>
          <a:xfrm>
            <a:off x="141305" y="1516500"/>
            <a:ext cx="2703035" cy="3337362"/>
          </a:xfrm>
          <a:prstGeom prst="rect">
            <a:avLst/>
          </a:prstGeom>
          <a:noFill/>
          <a:ln>
            <a:noFill/>
          </a:ln>
        </p:spPr>
      </p:pic>
      <p:pic>
        <p:nvPicPr>
          <p:cNvPr id="191" name="Google Shape;191;p9" descr="https://pitch-assets-ccb95893-de3f-4266-973c-20049231b248.s3.eu-west-1.amazonaws.com/3ea64fb4-e4d1-4d9d-b3c4-cb347238ea83?pitch-bytes=450910&amp;pitch-content-type=image%2Fpng"/>
          <p:cNvPicPr preferRelativeResize="0"/>
          <p:nvPr/>
        </p:nvPicPr>
        <p:blipFill rotWithShape="1">
          <a:blip r:embed="rId3">
            <a:alphaModFix amt="50000"/>
          </a:blip>
          <a:srcRect l="602" t="33929" r="67264" b="33930"/>
          <a:stretch/>
        </p:blipFill>
        <p:spPr>
          <a:xfrm>
            <a:off x="140670" y="-3116"/>
            <a:ext cx="2703669" cy="1521077"/>
          </a:xfrm>
          <a:prstGeom prst="rect">
            <a:avLst/>
          </a:prstGeom>
          <a:noFill/>
          <a:ln>
            <a:noFill/>
          </a:ln>
        </p:spPr>
      </p:pic>
      <p:sp>
        <p:nvSpPr>
          <p:cNvPr id="192" name="Google Shape;192;p9"/>
          <p:cNvSpPr/>
          <p:nvPr/>
        </p:nvSpPr>
        <p:spPr>
          <a:xfrm>
            <a:off x="308100" y="334650"/>
            <a:ext cx="2743200" cy="85344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1">
                <a:solidFill>
                  <a:srgbClr val="111111"/>
                </a:solidFill>
                <a:latin typeface="Arial"/>
                <a:ea typeface="Arial"/>
                <a:cs typeface="Arial"/>
                <a:sym typeface="Arial"/>
              </a:rPr>
              <a:t>PRODUCT </a:t>
            </a:r>
            <a:endParaRPr sz="2400">
              <a:solidFill>
                <a:schemeClr val="dk1"/>
              </a:solidFill>
              <a:latin typeface="Calibri"/>
              <a:ea typeface="Calibri"/>
              <a:cs typeface="Calibri"/>
              <a:sym typeface="Calibri"/>
            </a:endParaRPr>
          </a:p>
          <a:p>
            <a:pPr marL="0" marR="0" lvl="0" indent="0" algn="l" rtl="0">
              <a:lnSpc>
                <a:spcPct val="140000"/>
              </a:lnSpc>
              <a:spcBef>
                <a:spcPts val="0"/>
              </a:spcBef>
              <a:spcAft>
                <a:spcPts val="0"/>
              </a:spcAft>
              <a:buNone/>
            </a:pPr>
            <a:r>
              <a:rPr lang="en-US" sz="2400" b="1">
                <a:solidFill>
                  <a:srgbClr val="111111"/>
                </a:solidFill>
                <a:latin typeface="Arial"/>
                <a:ea typeface="Arial"/>
                <a:cs typeface="Arial"/>
                <a:sym typeface="Arial"/>
              </a:rPr>
              <a:t>INTRODUCTION​</a:t>
            </a:r>
            <a:endParaRPr sz="2400">
              <a:solidFill>
                <a:schemeClr val="dk1"/>
              </a:solidFill>
              <a:latin typeface="Calibri"/>
              <a:ea typeface="Calibri"/>
              <a:cs typeface="Calibri"/>
              <a:sym typeface="Calibri"/>
            </a:endParaRPr>
          </a:p>
        </p:txBody>
      </p:sp>
      <p:sp>
        <p:nvSpPr>
          <p:cNvPr id="193" name="Google Shape;193;p9"/>
          <p:cNvSpPr/>
          <p:nvPr/>
        </p:nvSpPr>
        <p:spPr>
          <a:xfrm>
            <a:off x="3449126" y="334567"/>
            <a:ext cx="5486400" cy="45339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2400" b="1">
                <a:solidFill>
                  <a:srgbClr val="111111"/>
                </a:solidFill>
                <a:latin typeface="Arimo"/>
                <a:ea typeface="Arimo"/>
                <a:cs typeface="Arimo"/>
                <a:sym typeface="Arimo"/>
              </a:rPr>
              <a:t>OUR SOLUTION</a:t>
            </a:r>
            <a:endParaRPr sz="2400">
              <a:solidFill>
                <a:schemeClr val="dk1"/>
              </a:solidFill>
              <a:latin typeface="Calibri"/>
              <a:ea typeface="Calibri"/>
              <a:cs typeface="Calibri"/>
              <a:sym typeface="Calibri"/>
            </a:endParaRPr>
          </a:p>
        </p:txBody>
      </p:sp>
      <p:sp>
        <p:nvSpPr>
          <p:cNvPr id="194" name="Google Shape;194;p9"/>
          <p:cNvSpPr/>
          <p:nvPr/>
        </p:nvSpPr>
        <p:spPr>
          <a:xfrm>
            <a:off x="3190111" y="1729019"/>
            <a:ext cx="3657600" cy="32004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1800" b="1">
                <a:solidFill>
                  <a:srgbClr val="111111"/>
                </a:solidFill>
                <a:latin typeface="Arial"/>
                <a:ea typeface="Arial"/>
                <a:cs typeface="Arial"/>
                <a:sym typeface="Arial"/>
              </a:rPr>
              <a:t>WITHOUT OUR SOLUTION</a:t>
            </a:r>
            <a:endParaRPr sz="1800">
              <a:solidFill>
                <a:schemeClr val="dk1"/>
              </a:solidFill>
              <a:latin typeface="Calibri"/>
              <a:ea typeface="Calibri"/>
              <a:cs typeface="Calibri"/>
              <a:sym typeface="Calibri"/>
            </a:endParaRPr>
          </a:p>
        </p:txBody>
      </p:sp>
      <p:sp>
        <p:nvSpPr>
          <p:cNvPr id="195" name="Google Shape;195;p9"/>
          <p:cNvSpPr/>
          <p:nvPr/>
        </p:nvSpPr>
        <p:spPr>
          <a:xfrm>
            <a:off x="3009564" y="863764"/>
            <a:ext cx="6061784" cy="426720"/>
          </a:xfrm>
          <a:prstGeom prst="rect">
            <a:avLst/>
          </a:prstGeom>
          <a:noFill/>
          <a:ln>
            <a:noFill/>
          </a:ln>
        </p:spPr>
        <p:txBody>
          <a:bodyPr spcFirstLastPara="1" wrap="square" lIns="0" tIns="0" rIns="0" bIns="0" anchor="t" anchorCtr="0">
            <a:noAutofit/>
          </a:bodyPr>
          <a:lstStyle/>
          <a:p>
            <a:pPr marL="0" marR="0" lvl="0" indent="0" algn="just" rtl="0">
              <a:lnSpc>
                <a:spcPct val="152727"/>
              </a:lnSpc>
              <a:spcBef>
                <a:spcPts val="0"/>
              </a:spcBef>
              <a:spcAft>
                <a:spcPts val="0"/>
              </a:spcAft>
              <a:buNone/>
            </a:pPr>
            <a:r>
              <a:rPr lang="en-US" sz="1100" b="1">
                <a:solidFill>
                  <a:srgbClr val="111111"/>
                </a:solidFill>
                <a:latin typeface="Arial"/>
                <a:ea typeface="Arial"/>
                <a:cs typeface="Arial"/>
                <a:sym typeface="Arial"/>
              </a:rPr>
              <a:t>TO USE GENERATIVE AI TO PROVIDE REAL TIME RECOMMENDATIONS TO THE DRIVERS BY UNDERSTANDING BEHAVIOR'S PATTERNS</a:t>
            </a:r>
            <a:endParaRPr sz="1050">
              <a:solidFill>
                <a:schemeClr val="dk1"/>
              </a:solidFill>
              <a:latin typeface="Calibri"/>
              <a:ea typeface="Calibri"/>
              <a:cs typeface="Calibri"/>
              <a:sym typeface="Calibri"/>
            </a:endParaRPr>
          </a:p>
        </p:txBody>
      </p:sp>
      <p:sp>
        <p:nvSpPr>
          <p:cNvPr id="196" name="Google Shape;196;p9"/>
          <p:cNvSpPr/>
          <p:nvPr/>
        </p:nvSpPr>
        <p:spPr>
          <a:xfrm>
            <a:off x="3051300" y="4346554"/>
            <a:ext cx="5954082" cy="640080"/>
          </a:xfrm>
          <a:prstGeom prst="rect">
            <a:avLst/>
          </a:prstGeom>
          <a:noFill/>
          <a:ln>
            <a:noFill/>
          </a:ln>
        </p:spPr>
        <p:txBody>
          <a:bodyPr spcFirstLastPara="1" wrap="square" lIns="0" tIns="0" rIns="0" bIns="0" anchor="t" anchorCtr="0">
            <a:noAutofit/>
          </a:bodyPr>
          <a:lstStyle/>
          <a:p>
            <a:pPr marL="0" marR="0" lvl="0" indent="0" algn="just" rtl="0">
              <a:lnSpc>
                <a:spcPct val="168000"/>
              </a:lnSpc>
              <a:spcBef>
                <a:spcPts val="0"/>
              </a:spcBef>
              <a:spcAft>
                <a:spcPts val="0"/>
              </a:spcAft>
              <a:buNone/>
            </a:pPr>
            <a:r>
              <a:rPr lang="en-US" sz="1000" b="1">
                <a:solidFill>
                  <a:srgbClr val="111111"/>
                </a:solidFill>
                <a:latin typeface="Work Sans"/>
                <a:ea typeface="Work Sans"/>
                <a:cs typeface="Work Sans"/>
                <a:sym typeface="Work Sans"/>
              </a:rPr>
              <a:t>GENERATIVE AI FOR REAL-TIME RECOMMENDATIONS AIMS TO </a:t>
            </a:r>
            <a:endParaRPr sz="1000">
              <a:solidFill>
                <a:schemeClr val="dk1"/>
              </a:solidFill>
              <a:latin typeface="Calibri"/>
              <a:ea typeface="Calibri"/>
              <a:cs typeface="Calibri"/>
              <a:sym typeface="Calibri"/>
            </a:endParaRPr>
          </a:p>
          <a:p>
            <a:pPr marL="0" marR="0" lvl="0" indent="0" algn="just" rtl="0">
              <a:lnSpc>
                <a:spcPct val="168000"/>
              </a:lnSpc>
              <a:spcBef>
                <a:spcPts val="0"/>
              </a:spcBef>
              <a:spcAft>
                <a:spcPts val="0"/>
              </a:spcAft>
              <a:buNone/>
            </a:pPr>
            <a:r>
              <a:rPr lang="en-US" sz="1000" b="1">
                <a:solidFill>
                  <a:srgbClr val="111111"/>
                </a:solidFill>
                <a:latin typeface="Work Sans"/>
                <a:ea typeface="Work Sans"/>
                <a:cs typeface="Work Sans"/>
                <a:sym typeface="Work Sans"/>
              </a:rPr>
              <a:t>CREATE A SAFER DRIVING EXPERIENCE BY LEVERAGING DATA TO GUIDE DRIVERS IN MAKING INFORMED CHOICES ON THE ROAD</a:t>
            </a:r>
            <a:endParaRPr sz="1000">
              <a:solidFill>
                <a:schemeClr val="dk1"/>
              </a:solidFill>
              <a:latin typeface="Calibri"/>
              <a:ea typeface="Calibri"/>
              <a:cs typeface="Calibri"/>
              <a:sym typeface="Calibri"/>
            </a:endParaRPr>
          </a:p>
        </p:txBody>
      </p:sp>
      <p:pic>
        <p:nvPicPr>
          <p:cNvPr id="197" name="Google Shape;197;p9" descr="https://images.unsplash.com/photo-1599202860130-f600f4948364?crop=entropy&amp;cs=tinysrgb&amp;fit=max&amp;fm=jpg&amp;ixid=M3wyMTIyMnwwfDF8c2VhcmNofDh8fG1hcHMlMjBnZW4lMjBhaXxlbnwwfHx8fDE3MDg1OTUwOTB8MA&amp;ixlib=rb-4.0.3&amp;q=80&amp;w=1080"/>
          <p:cNvPicPr preferRelativeResize="0"/>
          <p:nvPr/>
        </p:nvPicPr>
        <p:blipFill rotWithShape="1">
          <a:blip r:embed="rId4">
            <a:alphaModFix/>
          </a:blip>
          <a:srcRect/>
          <a:stretch/>
        </p:blipFill>
        <p:spPr>
          <a:xfrm>
            <a:off x="-471224" y="8355"/>
            <a:ext cx="3423816" cy="5125514"/>
          </a:xfrm>
          <a:prstGeom prst="rect">
            <a:avLst/>
          </a:prstGeom>
          <a:noFill/>
          <a:ln>
            <a:noFill/>
          </a:ln>
        </p:spPr>
      </p:pic>
      <p:sp>
        <p:nvSpPr>
          <p:cNvPr id="198" name="Google Shape;198;p9"/>
          <p:cNvSpPr/>
          <p:nvPr/>
        </p:nvSpPr>
        <p:spPr>
          <a:xfrm>
            <a:off x="6507184" y="1732858"/>
            <a:ext cx="3657600" cy="32004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1800" b="1">
                <a:solidFill>
                  <a:srgbClr val="111111"/>
                </a:solidFill>
                <a:latin typeface="Arial"/>
                <a:ea typeface="Arial"/>
                <a:cs typeface="Arial"/>
                <a:sym typeface="Arial"/>
              </a:rPr>
              <a:t>WITH OUR SOLUTION</a:t>
            </a:r>
            <a:endParaRPr sz="1800">
              <a:solidFill>
                <a:schemeClr val="dk1"/>
              </a:solidFill>
              <a:latin typeface="Calibri"/>
              <a:ea typeface="Calibri"/>
              <a:cs typeface="Calibri"/>
              <a:sym typeface="Calibri"/>
            </a:endParaRPr>
          </a:p>
        </p:txBody>
      </p:sp>
      <p:cxnSp>
        <p:nvCxnSpPr>
          <p:cNvPr id="199" name="Google Shape;199;p9"/>
          <p:cNvCxnSpPr/>
          <p:nvPr/>
        </p:nvCxnSpPr>
        <p:spPr>
          <a:xfrm rot="-5400000">
            <a:off x="5067171" y="2983909"/>
            <a:ext cx="2502588" cy="0"/>
          </a:xfrm>
          <a:prstGeom prst="straightConnector1">
            <a:avLst/>
          </a:prstGeom>
          <a:solidFill>
            <a:srgbClr val="F7F9F9"/>
          </a:solidFill>
          <a:ln w="21150" cap="flat" cmpd="sng">
            <a:solidFill>
              <a:srgbClr val="111111"/>
            </a:solidFill>
            <a:prstDash val="solid"/>
            <a:round/>
            <a:headEnd type="none" w="sm" len="sm"/>
            <a:tailEnd type="none" w="sm" len="sm"/>
          </a:ln>
        </p:spPr>
      </p:cxnSp>
      <p:sp>
        <p:nvSpPr>
          <p:cNvPr id="200" name="Google Shape;200;p9"/>
          <p:cNvSpPr/>
          <p:nvPr/>
        </p:nvSpPr>
        <p:spPr>
          <a:xfrm>
            <a:off x="6679955" y="2162338"/>
            <a:ext cx="2108984" cy="532728"/>
          </a:xfrm>
          <a:prstGeom prst="roundRect">
            <a:avLst>
              <a:gd name="adj" fmla="val 20000"/>
            </a:avLst>
          </a:prstGeom>
          <a:solidFill>
            <a:srgbClr val="444444"/>
          </a:solidFill>
          <a:ln>
            <a:noFill/>
          </a:ln>
        </p:spPr>
        <p:txBody>
          <a:bodyPr spcFirstLastPara="1" wrap="square" lIns="117150" tIns="62875" rIns="117150" bIns="62875" anchor="ctr" anchorCtr="0">
            <a:noAutofit/>
          </a:bodyPr>
          <a:lstStyle/>
          <a:p>
            <a:pPr marL="0" marR="0" lvl="0" indent="0" algn="ctr" rtl="0">
              <a:lnSpc>
                <a:spcPct val="180000"/>
              </a:lnSpc>
              <a:spcBef>
                <a:spcPts val="0"/>
              </a:spcBef>
              <a:spcAft>
                <a:spcPts val="0"/>
              </a:spcAft>
              <a:buNone/>
            </a:pPr>
            <a:r>
              <a:rPr lang="en-US" sz="1200">
                <a:solidFill>
                  <a:srgbClr val="FFFFFF"/>
                </a:solidFill>
                <a:latin typeface="ABeeZee"/>
                <a:ea typeface="ABeeZee"/>
                <a:cs typeface="ABeeZee"/>
                <a:sym typeface="ABeeZee"/>
              </a:rPr>
              <a:t>SAFER DRIVING EXPERIENCE</a:t>
            </a:r>
            <a:endParaRPr sz="1200">
              <a:solidFill>
                <a:schemeClr val="dk1"/>
              </a:solidFill>
              <a:latin typeface="Calibri"/>
              <a:ea typeface="Calibri"/>
              <a:cs typeface="Calibri"/>
              <a:sym typeface="Calibri"/>
            </a:endParaRPr>
          </a:p>
        </p:txBody>
      </p:sp>
      <p:sp>
        <p:nvSpPr>
          <p:cNvPr id="201" name="Google Shape;201;p9"/>
          <p:cNvSpPr/>
          <p:nvPr/>
        </p:nvSpPr>
        <p:spPr>
          <a:xfrm>
            <a:off x="6679954" y="2914314"/>
            <a:ext cx="2108985" cy="536411"/>
          </a:xfrm>
          <a:prstGeom prst="roundRect">
            <a:avLst>
              <a:gd name="adj" fmla="val 20000"/>
            </a:avLst>
          </a:prstGeom>
          <a:solidFill>
            <a:srgbClr val="444444"/>
          </a:solidFill>
          <a:ln>
            <a:noFill/>
          </a:ln>
        </p:spPr>
        <p:txBody>
          <a:bodyPr spcFirstLastPara="1" wrap="square" lIns="117150" tIns="63325" rIns="117150" bIns="63325" anchor="ctr" anchorCtr="0">
            <a:noAutofit/>
          </a:bodyPr>
          <a:lstStyle/>
          <a:p>
            <a:pPr marL="0" marR="0" lvl="0" indent="0" algn="ctr" rtl="0">
              <a:lnSpc>
                <a:spcPct val="216000"/>
              </a:lnSpc>
              <a:spcBef>
                <a:spcPts val="0"/>
              </a:spcBef>
              <a:spcAft>
                <a:spcPts val="0"/>
              </a:spcAft>
              <a:buNone/>
            </a:pPr>
            <a:r>
              <a:rPr lang="en-US" sz="1000">
                <a:solidFill>
                  <a:srgbClr val="FFFFFF"/>
                </a:solidFill>
                <a:latin typeface="ABeeZee"/>
                <a:ea typeface="ABeeZee"/>
                <a:cs typeface="ABeeZee"/>
                <a:sym typeface="ABeeZee"/>
              </a:rPr>
              <a:t>LOWER COLLISIONS BY 15%</a:t>
            </a:r>
            <a:endParaRPr sz="1200">
              <a:solidFill>
                <a:schemeClr val="dk1"/>
              </a:solidFill>
              <a:latin typeface="Calibri"/>
              <a:ea typeface="Calibri"/>
              <a:cs typeface="Calibri"/>
              <a:sym typeface="Calibri"/>
            </a:endParaRPr>
          </a:p>
        </p:txBody>
      </p:sp>
      <p:sp>
        <p:nvSpPr>
          <p:cNvPr id="202" name="Google Shape;202;p9"/>
          <p:cNvSpPr/>
          <p:nvPr/>
        </p:nvSpPr>
        <p:spPr>
          <a:xfrm>
            <a:off x="6679954" y="3708072"/>
            <a:ext cx="2108985" cy="523875"/>
          </a:xfrm>
          <a:prstGeom prst="roundRect">
            <a:avLst>
              <a:gd name="adj" fmla="val 20000"/>
            </a:avLst>
          </a:prstGeom>
          <a:solidFill>
            <a:srgbClr val="444444"/>
          </a:solidFill>
          <a:ln>
            <a:noFill/>
          </a:ln>
        </p:spPr>
        <p:txBody>
          <a:bodyPr spcFirstLastPara="1" wrap="square" lIns="117150" tIns="61825" rIns="117150" bIns="61825" anchor="ctr" anchorCtr="0">
            <a:noAutofit/>
          </a:bodyPr>
          <a:lstStyle/>
          <a:p>
            <a:pPr marL="0" marR="0" lvl="0" indent="0" algn="ctr" rtl="0">
              <a:lnSpc>
                <a:spcPct val="180000"/>
              </a:lnSpc>
              <a:spcBef>
                <a:spcPts val="0"/>
              </a:spcBef>
              <a:spcAft>
                <a:spcPts val="0"/>
              </a:spcAft>
              <a:buNone/>
            </a:pPr>
            <a:r>
              <a:rPr lang="en-US" sz="1200">
                <a:solidFill>
                  <a:srgbClr val="FFFFFF"/>
                </a:solidFill>
                <a:latin typeface="ABeeZee"/>
                <a:ea typeface="ABeeZee"/>
                <a:cs typeface="ABeeZee"/>
                <a:sym typeface="ABeeZee"/>
              </a:rPr>
              <a:t>LOWER COST TO THE CITY</a:t>
            </a:r>
            <a:endParaRPr sz="1200">
              <a:solidFill>
                <a:schemeClr val="dk1"/>
              </a:solidFill>
              <a:latin typeface="Calibri"/>
              <a:ea typeface="Calibri"/>
              <a:cs typeface="Calibri"/>
              <a:sym typeface="Calibri"/>
            </a:endParaRPr>
          </a:p>
        </p:txBody>
      </p:sp>
      <p:sp>
        <p:nvSpPr>
          <p:cNvPr id="203" name="Google Shape;203;p9"/>
          <p:cNvSpPr/>
          <p:nvPr/>
        </p:nvSpPr>
        <p:spPr>
          <a:xfrm>
            <a:off x="3449126" y="2154565"/>
            <a:ext cx="2394856" cy="545263"/>
          </a:xfrm>
          <a:prstGeom prst="roundRect">
            <a:avLst>
              <a:gd name="adj" fmla="val 20000"/>
            </a:avLst>
          </a:prstGeom>
          <a:solidFill>
            <a:srgbClr val="444444"/>
          </a:solidFill>
          <a:ln>
            <a:noFill/>
          </a:ln>
        </p:spPr>
        <p:txBody>
          <a:bodyPr spcFirstLastPara="1" wrap="square" lIns="133025" tIns="64350" rIns="133025" bIns="64350" anchor="ctr" anchorCtr="0">
            <a:noAutofit/>
          </a:bodyPr>
          <a:lstStyle/>
          <a:p>
            <a:pPr marL="0" marR="0" lvl="0" indent="0" algn="ctr" rtl="0">
              <a:lnSpc>
                <a:spcPct val="171818"/>
              </a:lnSpc>
              <a:spcBef>
                <a:spcPts val="0"/>
              </a:spcBef>
              <a:spcAft>
                <a:spcPts val="0"/>
              </a:spcAft>
              <a:buNone/>
            </a:pPr>
            <a:r>
              <a:rPr lang="en-US" sz="1100" b="1">
                <a:solidFill>
                  <a:srgbClr val="FFFFFF"/>
                </a:solidFill>
                <a:latin typeface="ABeeZee"/>
                <a:ea typeface="ABeeZee"/>
                <a:cs typeface="ABeeZee"/>
                <a:sym typeface="ABeeZee"/>
              </a:rPr>
              <a:t>UNAIDED &amp; UNSAFE DRIVING EXPERIENCE</a:t>
            </a:r>
            <a:endParaRPr sz="1050">
              <a:solidFill>
                <a:schemeClr val="dk1"/>
              </a:solidFill>
              <a:latin typeface="Calibri"/>
              <a:ea typeface="Calibri"/>
              <a:cs typeface="Calibri"/>
              <a:sym typeface="Calibri"/>
            </a:endParaRPr>
          </a:p>
        </p:txBody>
      </p:sp>
      <p:sp>
        <p:nvSpPr>
          <p:cNvPr id="204" name="Google Shape;204;p9"/>
          <p:cNvSpPr/>
          <p:nvPr/>
        </p:nvSpPr>
        <p:spPr>
          <a:xfrm>
            <a:off x="3449126" y="2914314"/>
            <a:ext cx="2394856" cy="536411"/>
          </a:xfrm>
          <a:prstGeom prst="roundRect">
            <a:avLst>
              <a:gd name="adj" fmla="val 20000"/>
            </a:avLst>
          </a:prstGeom>
          <a:solidFill>
            <a:srgbClr val="444444"/>
          </a:solidFill>
          <a:ln>
            <a:noFill/>
          </a:ln>
        </p:spPr>
        <p:txBody>
          <a:bodyPr spcFirstLastPara="1" wrap="square" lIns="133025" tIns="63325" rIns="133025" bIns="63325" anchor="ctr" anchorCtr="0">
            <a:noAutofit/>
          </a:bodyPr>
          <a:lstStyle/>
          <a:p>
            <a:pPr marL="0" marR="0" lvl="0" indent="0" algn="ctr" rtl="0">
              <a:lnSpc>
                <a:spcPct val="171818"/>
              </a:lnSpc>
              <a:spcBef>
                <a:spcPts val="0"/>
              </a:spcBef>
              <a:spcAft>
                <a:spcPts val="0"/>
              </a:spcAft>
              <a:buNone/>
            </a:pPr>
            <a:r>
              <a:rPr lang="en-US" sz="1100">
                <a:solidFill>
                  <a:srgbClr val="FFFFFF"/>
                </a:solidFill>
                <a:latin typeface="ABeeZee"/>
                <a:ea typeface="ABeeZee"/>
                <a:cs typeface="ABeeZee"/>
                <a:sym typeface="ABeeZee"/>
              </a:rPr>
              <a:t>CONTINUED GROWTH OF COLLISIONS</a:t>
            </a:r>
            <a:endParaRPr sz="1050">
              <a:solidFill>
                <a:schemeClr val="dk1"/>
              </a:solidFill>
              <a:latin typeface="Calibri"/>
              <a:ea typeface="Calibri"/>
              <a:cs typeface="Calibri"/>
              <a:sym typeface="Calibri"/>
            </a:endParaRPr>
          </a:p>
        </p:txBody>
      </p:sp>
      <p:sp>
        <p:nvSpPr>
          <p:cNvPr id="205" name="Google Shape;205;p9"/>
          <p:cNvSpPr/>
          <p:nvPr/>
        </p:nvSpPr>
        <p:spPr>
          <a:xfrm>
            <a:off x="3449126" y="3708072"/>
            <a:ext cx="2394856" cy="523875"/>
          </a:xfrm>
          <a:prstGeom prst="roundRect">
            <a:avLst>
              <a:gd name="adj" fmla="val 20000"/>
            </a:avLst>
          </a:prstGeom>
          <a:solidFill>
            <a:srgbClr val="444444"/>
          </a:solidFill>
          <a:ln>
            <a:noFill/>
          </a:ln>
        </p:spPr>
        <p:txBody>
          <a:bodyPr spcFirstLastPara="1" wrap="square" lIns="133025" tIns="61825" rIns="133025" bIns="61825" anchor="ctr" anchorCtr="0">
            <a:noAutofit/>
          </a:bodyPr>
          <a:lstStyle/>
          <a:p>
            <a:pPr marL="0" marR="0" lvl="0" indent="0" algn="ctr" rtl="0">
              <a:lnSpc>
                <a:spcPct val="171818"/>
              </a:lnSpc>
              <a:spcBef>
                <a:spcPts val="0"/>
              </a:spcBef>
              <a:spcAft>
                <a:spcPts val="0"/>
              </a:spcAft>
              <a:buNone/>
            </a:pPr>
            <a:r>
              <a:rPr lang="en-US" sz="1100">
                <a:solidFill>
                  <a:srgbClr val="FFFFFF"/>
                </a:solidFill>
                <a:latin typeface="ABeeZee"/>
                <a:ea typeface="ABeeZee"/>
                <a:cs typeface="ABeeZee"/>
                <a:sym typeface="ABeeZee"/>
              </a:rPr>
              <a:t>HIGHER COSTS TO THE CITY</a:t>
            </a:r>
            <a:endParaRPr sz="1050">
              <a:solidFill>
                <a:schemeClr val="dk1"/>
              </a:solidFill>
              <a:latin typeface="Calibri"/>
              <a:ea typeface="Calibri"/>
              <a:cs typeface="Calibri"/>
              <a:sym typeface="Calibri"/>
            </a:endParaRPr>
          </a:p>
        </p:txBody>
      </p:sp>
      <p:sp>
        <p:nvSpPr>
          <p:cNvPr id="206" name="Google Shape;206;p9"/>
          <p:cNvSpPr/>
          <p:nvPr/>
        </p:nvSpPr>
        <p:spPr>
          <a:xfrm>
            <a:off x="-471224" y="-24602"/>
            <a:ext cx="9643819" cy="5347818"/>
          </a:xfrm>
          <a:prstGeom prst="roundRect">
            <a:avLst>
              <a:gd name="adj" fmla="val -17099"/>
            </a:avLst>
          </a:prstGeom>
          <a:solidFill>
            <a:srgbClr val="111111">
              <a:alpha val="53725"/>
            </a:srgbClr>
          </a:solidFill>
          <a:ln>
            <a:noFill/>
          </a:ln>
        </p:spPr>
        <p:txBody>
          <a:bodyPr spcFirstLastPara="1" wrap="square" lIns="517700" tIns="631325" rIns="517700" bIns="631325" anchor="ctr" anchorCtr="0">
            <a:noAutofit/>
          </a:bodyPr>
          <a:lstStyle/>
          <a:p>
            <a:pPr marL="0" marR="0" lvl="0" indent="0" algn="ctr" rtl="0">
              <a:lnSpc>
                <a:spcPct val="180000"/>
              </a:lnSpc>
              <a:spcBef>
                <a:spcPts val="0"/>
              </a:spcBef>
              <a:spcAft>
                <a:spcPts val="0"/>
              </a:spcAft>
              <a:buNone/>
            </a:pPr>
            <a:endParaRPr sz="1050">
              <a:solidFill>
                <a:schemeClr val="dk1"/>
              </a:solidFill>
              <a:latin typeface="Calibri"/>
              <a:ea typeface="Calibri"/>
              <a:cs typeface="Calibri"/>
              <a:sym typeface="Calibri"/>
            </a:endParaRPr>
          </a:p>
        </p:txBody>
      </p:sp>
      <p:sp>
        <p:nvSpPr>
          <p:cNvPr id="207" name="Google Shape;207;p9"/>
          <p:cNvSpPr/>
          <p:nvPr/>
        </p:nvSpPr>
        <p:spPr>
          <a:xfrm>
            <a:off x="3192119" y="1731027"/>
            <a:ext cx="3657600" cy="320040"/>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None/>
            </a:pPr>
            <a:r>
              <a:rPr lang="en-US" sz="1800" b="1">
                <a:solidFill>
                  <a:srgbClr val="111111"/>
                </a:solidFill>
                <a:latin typeface="Arial"/>
                <a:ea typeface="Arial"/>
                <a:cs typeface="Arial"/>
                <a:sym typeface="Arial"/>
              </a:rPr>
              <a:t>WITHOUT OUR SOLUTION</a:t>
            </a:r>
            <a:endParaRPr sz="1800">
              <a:solidFill>
                <a:schemeClr val="dk1"/>
              </a:solidFill>
              <a:latin typeface="Calibri"/>
              <a:ea typeface="Calibri"/>
              <a:cs typeface="Calibri"/>
              <a:sym typeface="Calibri"/>
            </a:endParaRPr>
          </a:p>
        </p:txBody>
      </p:sp>
      <p:sp>
        <p:nvSpPr>
          <p:cNvPr id="208" name="Google Shape;208;p9"/>
          <p:cNvSpPr/>
          <p:nvPr/>
        </p:nvSpPr>
        <p:spPr>
          <a:xfrm>
            <a:off x="3451134" y="2156573"/>
            <a:ext cx="2394856" cy="545263"/>
          </a:xfrm>
          <a:prstGeom prst="roundRect">
            <a:avLst>
              <a:gd name="adj" fmla="val 20000"/>
            </a:avLst>
          </a:prstGeom>
          <a:solidFill>
            <a:srgbClr val="FFFFFF"/>
          </a:solidFill>
          <a:ln>
            <a:noFill/>
          </a:ln>
        </p:spPr>
        <p:txBody>
          <a:bodyPr spcFirstLastPara="1" wrap="square" lIns="133025" tIns="64350" rIns="133025" bIns="64350" anchor="ctr" anchorCtr="0">
            <a:noAutofit/>
          </a:bodyPr>
          <a:lstStyle/>
          <a:p>
            <a:pPr marL="0" marR="0" lvl="0" indent="0" algn="ctr" rtl="0">
              <a:lnSpc>
                <a:spcPct val="171818"/>
              </a:lnSpc>
              <a:spcBef>
                <a:spcPts val="0"/>
              </a:spcBef>
              <a:spcAft>
                <a:spcPts val="0"/>
              </a:spcAft>
              <a:buNone/>
            </a:pPr>
            <a:r>
              <a:rPr lang="en-US" sz="1100" b="1">
                <a:solidFill>
                  <a:srgbClr val="111111"/>
                </a:solidFill>
                <a:latin typeface="ABeeZee"/>
                <a:ea typeface="ABeeZee"/>
                <a:cs typeface="ABeeZee"/>
                <a:sym typeface="ABeeZee"/>
              </a:rPr>
              <a:t>UNAIDED &amp; UNSAFE DRIVING EXPERIENCE</a:t>
            </a:r>
            <a:endParaRPr sz="1050">
              <a:solidFill>
                <a:schemeClr val="dk1"/>
              </a:solidFill>
              <a:latin typeface="Calibri"/>
              <a:ea typeface="Calibri"/>
              <a:cs typeface="Calibri"/>
              <a:sym typeface="Calibri"/>
            </a:endParaRPr>
          </a:p>
        </p:txBody>
      </p:sp>
      <p:sp>
        <p:nvSpPr>
          <p:cNvPr id="209" name="Google Shape;209;p9"/>
          <p:cNvSpPr/>
          <p:nvPr/>
        </p:nvSpPr>
        <p:spPr>
          <a:xfrm>
            <a:off x="3451134" y="2916322"/>
            <a:ext cx="2394856" cy="536411"/>
          </a:xfrm>
          <a:prstGeom prst="roundRect">
            <a:avLst>
              <a:gd name="adj" fmla="val 20000"/>
            </a:avLst>
          </a:prstGeom>
          <a:solidFill>
            <a:srgbClr val="FFFFFF"/>
          </a:solidFill>
          <a:ln>
            <a:noFill/>
          </a:ln>
        </p:spPr>
        <p:txBody>
          <a:bodyPr spcFirstLastPara="1" wrap="square" lIns="133025" tIns="63325" rIns="133025" bIns="63325" anchor="ctr" anchorCtr="0">
            <a:noAutofit/>
          </a:bodyPr>
          <a:lstStyle/>
          <a:p>
            <a:pPr marL="0" marR="0" lvl="0" indent="0" algn="ctr" rtl="0">
              <a:lnSpc>
                <a:spcPct val="171818"/>
              </a:lnSpc>
              <a:spcBef>
                <a:spcPts val="0"/>
              </a:spcBef>
              <a:spcAft>
                <a:spcPts val="0"/>
              </a:spcAft>
              <a:buNone/>
            </a:pPr>
            <a:r>
              <a:rPr lang="en-US" sz="1100" b="1">
                <a:solidFill>
                  <a:srgbClr val="111111"/>
                </a:solidFill>
                <a:latin typeface="ABeeZee"/>
                <a:ea typeface="ABeeZee"/>
                <a:cs typeface="ABeeZee"/>
                <a:sym typeface="ABeeZee"/>
              </a:rPr>
              <a:t>CONTINUED GROWTH OF COLLISIONS</a:t>
            </a:r>
            <a:endParaRPr sz="1050" b="1">
              <a:solidFill>
                <a:schemeClr val="dk1"/>
              </a:solidFill>
              <a:latin typeface="Calibri"/>
              <a:ea typeface="Calibri"/>
              <a:cs typeface="Calibri"/>
              <a:sym typeface="Calibri"/>
            </a:endParaRPr>
          </a:p>
        </p:txBody>
      </p:sp>
      <p:sp>
        <p:nvSpPr>
          <p:cNvPr id="210" name="Google Shape;210;p9"/>
          <p:cNvSpPr/>
          <p:nvPr/>
        </p:nvSpPr>
        <p:spPr>
          <a:xfrm>
            <a:off x="3451134" y="3710080"/>
            <a:ext cx="2394856" cy="523875"/>
          </a:xfrm>
          <a:prstGeom prst="roundRect">
            <a:avLst>
              <a:gd name="adj" fmla="val 20000"/>
            </a:avLst>
          </a:prstGeom>
          <a:solidFill>
            <a:srgbClr val="FFFFFF"/>
          </a:solidFill>
          <a:ln>
            <a:noFill/>
          </a:ln>
        </p:spPr>
        <p:txBody>
          <a:bodyPr spcFirstLastPara="1" wrap="square" lIns="133025" tIns="61825" rIns="133025" bIns="61825" anchor="ctr" anchorCtr="0">
            <a:noAutofit/>
          </a:bodyPr>
          <a:lstStyle/>
          <a:p>
            <a:pPr marL="0" marR="0" lvl="0" indent="0" algn="ctr" rtl="0">
              <a:lnSpc>
                <a:spcPct val="171818"/>
              </a:lnSpc>
              <a:spcBef>
                <a:spcPts val="0"/>
              </a:spcBef>
              <a:spcAft>
                <a:spcPts val="0"/>
              </a:spcAft>
              <a:buNone/>
            </a:pPr>
            <a:r>
              <a:rPr lang="en-US" sz="1100" b="1">
                <a:solidFill>
                  <a:srgbClr val="111111"/>
                </a:solidFill>
                <a:latin typeface="ABeeZee"/>
                <a:ea typeface="ABeeZee"/>
                <a:cs typeface="ABeeZee"/>
                <a:sym typeface="ABeeZee"/>
              </a:rPr>
              <a:t>HIGHER COSTS TO THE CITY</a:t>
            </a:r>
            <a:endParaRPr sz="1050" b="1">
              <a:solidFill>
                <a:schemeClr val="dk1"/>
              </a:solidFill>
              <a:latin typeface="Calibri"/>
              <a:ea typeface="Calibri"/>
              <a:cs typeface="Calibri"/>
              <a:sym typeface="Calibri"/>
            </a:endParaRPr>
          </a:p>
        </p:txBody>
      </p:sp>
      <p:pic>
        <p:nvPicPr>
          <p:cNvPr id="211" name="Google Shape;211;p9" descr="https://pitch-assets-ccb95893-de3f-4266-973c-20049231b248.s3.eu-west-1.amazonaws.com/try-pitch-pdf-export-logo.svg">
            <a:hlinkClick r:id="rId5"/>
          </p:cNvPr>
          <p:cNvPicPr preferRelativeResize="0"/>
          <p:nvPr/>
        </p:nvPicPr>
        <p:blipFill rotWithShape="1">
          <a:blip r:embed="rId6">
            <a:alphaModFix/>
          </a:blip>
          <a:srcRect/>
          <a:stretch/>
        </p:blipFill>
        <p:spPr>
          <a:xfrm>
            <a:off x="136595" y="4803153"/>
            <a:ext cx="515221" cy="227303"/>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6790</TotalTime>
  <Words>1589</Words>
  <Application>Microsoft Macintosh PowerPoint</Application>
  <PresentationFormat>On-screen Show (16:9)</PresentationFormat>
  <Paragraphs>275</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Helvetica Neue</vt:lpstr>
      <vt:lpstr>Calibri</vt:lpstr>
      <vt:lpstr>Anybody</vt:lpstr>
      <vt:lpstr>ABeeZee</vt:lpstr>
      <vt:lpstr>Arimo</vt:lpstr>
      <vt:lpstr>Arial</vt:lpstr>
      <vt:lpstr>Work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Pitch Software GmbH</dc:creator>
  <cp:lastModifiedBy>rdhomane@student.ubc.ca</cp:lastModifiedBy>
  <cp:revision>3</cp:revision>
  <dcterms:created xsi:type="dcterms:W3CDTF">2024-02-23T07:08:45Z</dcterms:created>
  <dcterms:modified xsi:type="dcterms:W3CDTF">2024-08-09T20:19:00Z</dcterms:modified>
</cp:coreProperties>
</file>